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75" d="100"/>
          <a:sy n="75" d="100"/>
        </p:scale>
        <p:origin x="974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10E28-2F11-42D9-A2E5-5BB5DB32F0C4}" type="datetimeFigureOut">
              <a:rPr lang="en-IN" smtClean="0"/>
              <a:t>17-09-2023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DF949-0AB0-4ACD-89B0-91B0EC69E5A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885047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10E28-2F11-42D9-A2E5-5BB5DB32F0C4}" type="datetimeFigureOut">
              <a:rPr lang="en-IN" smtClean="0"/>
              <a:t>17-09-2023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DF949-0AB0-4ACD-89B0-91B0EC69E5A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797305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10E28-2F11-42D9-A2E5-5BB5DB32F0C4}" type="datetimeFigureOut">
              <a:rPr lang="en-IN" smtClean="0"/>
              <a:t>17-09-2023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DF949-0AB0-4ACD-89B0-91B0EC69E5A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942667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10E28-2F11-42D9-A2E5-5BB5DB32F0C4}" type="datetimeFigureOut">
              <a:rPr lang="en-IN" smtClean="0"/>
              <a:t>17-09-2023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DF949-0AB0-4ACD-89B0-91B0EC69E5AE}" type="slidenum">
              <a:rPr lang="en-IN" smtClean="0"/>
              <a:t>‹#›</a:t>
            </a:fld>
            <a:endParaRPr lang="en-IN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889302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10E28-2F11-42D9-A2E5-5BB5DB32F0C4}" type="datetimeFigureOut">
              <a:rPr lang="en-IN" smtClean="0"/>
              <a:t>17-09-2023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DF949-0AB0-4ACD-89B0-91B0EC69E5A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785199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10E28-2F11-42D9-A2E5-5BB5DB32F0C4}" type="datetimeFigureOut">
              <a:rPr lang="en-IN" smtClean="0"/>
              <a:t>17-09-2023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DF949-0AB0-4ACD-89B0-91B0EC69E5A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157677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10E28-2F11-42D9-A2E5-5BB5DB32F0C4}" type="datetimeFigureOut">
              <a:rPr lang="en-IN" smtClean="0"/>
              <a:t>17-09-2023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DF949-0AB0-4ACD-89B0-91B0EC69E5A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346182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10E28-2F11-42D9-A2E5-5BB5DB32F0C4}" type="datetimeFigureOut">
              <a:rPr lang="en-IN" smtClean="0"/>
              <a:t>17-09-2023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DF949-0AB0-4ACD-89B0-91B0EC69E5A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1576279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10E28-2F11-42D9-A2E5-5BB5DB32F0C4}" type="datetimeFigureOut">
              <a:rPr lang="en-IN" smtClean="0"/>
              <a:t>17-09-2023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DF949-0AB0-4ACD-89B0-91B0EC69E5A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271339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10E28-2F11-42D9-A2E5-5BB5DB32F0C4}" type="datetimeFigureOut">
              <a:rPr lang="en-IN" smtClean="0"/>
              <a:t>17-09-2023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DF949-0AB0-4ACD-89B0-91B0EC69E5A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621826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10E28-2F11-42D9-A2E5-5BB5DB32F0C4}" type="datetimeFigureOut">
              <a:rPr lang="en-IN" smtClean="0"/>
              <a:t>17-09-2023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DF949-0AB0-4ACD-89B0-91B0EC69E5A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67260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10E28-2F11-42D9-A2E5-5BB5DB32F0C4}" type="datetimeFigureOut">
              <a:rPr lang="en-IN" smtClean="0"/>
              <a:t>17-09-2023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DF949-0AB0-4ACD-89B0-91B0EC69E5A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740180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10E28-2F11-42D9-A2E5-5BB5DB32F0C4}" type="datetimeFigureOut">
              <a:rPr lang="en-IN" smtClean="0"/>
              <a:t>17-09-2023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DF949-0AB0-4ACD-89B0-91B0EC69E5A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312023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10E28-2F11-42D9-A2E5-5BB5DB32F0C4}" type="datetimeFigureOut">
              <a:rPr lang="en-IN" smtClean="0"/>
              <a:t>17-09-2023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DF949-0AB0-4ACD-89B0-91B0EC69E5A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917339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10E28-2F11-42D9-A2E5-5BB5DB32F0C4}" type="datetimeFigureOut">
              <a:rPr lang="en-IN" smtClean="0"/>
              <a:t>17-09-2023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DF949-0AB0-4ACD-89B0-91B0EC69E5A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499168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10E28-2F11-42D9-A2E5-5BB5DB32F0C4}" type="datetimeFigureOut">
              <a:rPr lang="en-IN" smtClean="0"/>
              <a:t>17-09-2023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DF949-0AB0-4ACD-89B0-91B0EC69E5A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903631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10E28-2F11-42D9-A2E5-5BB5DB32F0C4}" type="datetimeFigureOut">
              <a:rPr lang="en-IN" smtClean="0"/>
              <a:t>17-09-2023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DF949-0AB0-4ACD-89B0-91B0EC69E5A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536053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9BA10E28-2F11-42D9-A2E5-5BB5DB32F0C4}" type="datetimeFigureOut">
              <a:rPr lang="en-IN" smtClean="0"/>
              <a:t>17-09-2023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2C6DF949-0AB0-4ACD-89B0-91B0EC69E5A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84933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murf.ai/text-to-speech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88C6DB-527C-8538-9D3A-A0D9E1E23A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1012" y="2327153"/>
            <a:ext cx="8689976" cy="2509213"/>
          </a:xfrm>
        </p:spPr>
        <p:txBody>
          <a:bodyPr>
            <a:noAutofit/>
          </a:bodyPr>
          <a:lstStyle/>
          <a:p>
            <a:r>
              <a:rPr lang="en-IN" sz="7200" i="1" dirty="0">
                <a:solidFill>
                  <a:schemeClr val="accent3">
                    <a:lumMod val="20000"/>
                    <a:lumOff val="80000"/>
                  </a:schemeClr>
                </a:solidFill>
                <a:highlight>
                  <a:srgbClr val="800080"/>
                </a:highlight>
                <a:latin typeface="Berlin Sans FB" panose="020E0602020502020306" pitchFamily="34" charset="0"/>
              </a:rPr>
              <a:t>LIST OF ARTIFICIAL INTELLIGENCE TOOLS</a:t>
            </a:r>
          </a:p>
        </p:txBody>
      </p:sp>
    </p:spTree>
    <p:extLst>
      <p:ext uri="{BB962C8B-B14F-4D97-AF65-F5344CB8AC3E}">
        <p14:creationId xmlns:p14="http://schemas.microsoft.com/office/powerpoint/2010/main" val="5644963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3A949-EEB5-B1CD-D212-4EEC8C44A1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3477" y="221570"/>
            <a:ext cx="3032523" cy="776062"/>
          </a:xfrm>
        </p:spPr>
        <p:txBody>
          <a:bodyPr>
            <a:normAutofit/>
          </a:bodyPr>
          <a:lstStyle/>
          <a:p>
            <a:pPr marL="571500" indent="-571500">
              <a:buFont typeface="Wingdings" panose="05000000000000000000" pitchFamily="2" charset="2"/>
              <a:buChar char="§"/>
            </a:pPr>
            <a:r>
              <a:rPr lang="en-IN" sz="4000" b="1" u="sng" dirty="0"/>
              <a:t>COPY.AI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83359D69-B682-4652-5AD3-4B1005716292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27" r="32327"/>
          <a:stretch>
            <a:fillRect/>
          </a:stretch>
        </p:blipFill>
        <p:spPr>
          <a:xfrm>
            <a:off x="7424802" y="838200"/>
            <a:ext cx="3949213" cy="5181600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A7F86A-53EC-C4E1-5029-B7792B7634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61258" y="4985710"/>
            <a:ext cx="5934949" cy="912781"/>
          </a:xfrm>
        </p:spPr>
        <p:txBody>
          <a:bodyPr>
            <a:normAutofit/>
          </a:bodyPr>
          <a:lstStyle/>
          <a:p>
            <a:pPr algn="l"/>
            <a:r>
              <a:rPr lang="en-IN" sz="2000" b="1" u="sng" cap="none" dirty="0">
                <a:solidFill>
                  <a:schemeClr val="accent5"/>
                </a:solidFill>
              </a:rPr>
              <a:t>INPUT</a:t>
            </a:r>
          </a:p>
          <a:p>
            <a:pPr algn="l"/>
            <a:r>
              <a:rPr lang="en-IN" sz="1900" cap="none" dirty="0"/>
              <a:t>Give me a list of creative names for bakery shop.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6BE0EDF-231B-1B3D-37AC-59B1CB4FA426}"/>
              </a:ext>
            </a:extLst>
          </p:cNvPr>
          <p:cNvSpPr txBox="1"/>
          <p:nvPr/>
        </p:nvSpPr>
        <p:spPr>
          <a:xfrm>
            <a:off x="8733452" y="334901"/>
            <a:ext cx="26405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u="sng" dirty="0">
                <a:solidFill>
                  <a:schemeClr val="accent5"/>
                </a:solidFill>
              </a:rPr>
              <a:t>OUTPUT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7C4EB7-2E60-EA7B-350F-B7318220E302}"/>
              </a:ext>
            </a:extLst>
          </p:cNvPr>
          <p:cNvSpPr txBox="1"/>
          <p:nvPr/>
        </p:nvSpPr>
        <p:spPr>
          <a:xfrm>
            <a:off x="261258" y="1587529"/>
            <a:ext cx="698862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0" i="1" dirty="0" err="1">
                <a:solidFill>
                  <a:schemeClr val="accent2">
                    <a:lumMod val="75000"/>
                  </a:schemeClr>
                </a:solidFill>
                <a:effectLst/>
                <a:latin typeface="Arial Narrow" panose="020B0606020202030204" pitchFamily="34" charset="0"/>
              </a:rPr>
              <a:t>Copy.Ai</a:t>
            </a:r>
            <a:r>
              <a:rPr lang="en-US" sz="3200" b="0" i="1" dirty="0">
                <a:solidFill>
                  <a:schemeClr val="accent2">
                    <a:lumMod val="75000"/>
                  </a:schemeClr>
                </a:solidFill>
                <a:effectLst/>
                <a:latin typeface="Arial Narrow" panose="020B0606020202030204" pitchFamily="34" charset="0"/>
              </a:rPr>
              <a:t> is an ai powered copywriting platform that creates your best-performing customer-facing content. We help you write blogs, emails, sales copy, headlines and social media posts that convert.</a:t>
            </a:r>
            <a:endParaRPr lang="en-IN" sz="3200" i="1" dirty="0">
              <a:solidFill>
                <a:schemeClr val="accent2">
                  <a:lumMod val="75000"/>
                </a:schemeClr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93770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8853AC-17F2-AAF6-07B5-BD3BB81630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52431" y="1450075"/>
            <a:ext cx="8689976" cy="2509213"/>
          </a:xfrm>
        </p:spPr>
        <p:txBody>
          <a:bodyPr/>
          <a:lstStyle/>
          <a:p>
            <a:pPr marL="685800" indent="-685800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IN" dirty="0">
                <a:solidFill>
                  <a:schemeClr val="tx1">
                    <a:lumMod val="95000"/>
                    <a:lumOff val="5000"/>
                  </a:schemeClr>
                </a:solidFill>
                <a:highlight>
                  <a:srgbClr val="808000"/>
                </a:highlight>
                <a:latin typeface="Algerian" panose="04020705040A02060702" pitchFamily="82" charset="0"/>
              </a:rPr>
              <a:t>ARTIFICIAL INTELLIGENCE </a:t>
            </a:r>
            <a:br>
              <a:rPr lang="en-IN" dirty="0">
                <a:solidFill>
                  <a:schemeClr val="tx1">
                    <a:lumMod val="95000"/>
                    <a:lumOff val="5000"/>
                  </a:schemeClr>
                </a:solidFill>
                <a:highlight>
                  <a:srgbClr val="808000"/>
                </a:highlight>
                <a:latin typeface="Algerian" panose="04020705040A02060702" pitchFamily="82" charset="0"/>
              </a:rPr>
            </a:br>
            <a:r>
              <a:rPr lang="en-IN" dirty="0">
                <a:solidFill>
                  <a:schemeClr val="tx1">
                    <a:lumMod val="95000"/>
                    <a:lumOff val="5000"/>
                  </a:schemeClr>
                </a:solidFill>
                <a:highlight>
                  <a:srgbClr val="808000"/>
                </a:highlight>
                <a:latin typeface="Algerian" panose="04020705040A02060702" pitchFamily="82" charset="0"/>
              </a:rPr>
              <a:t>MUSIC GENERATORS</a:t>
            </a:r>
          </a:p>
        </p:txBody>
      </p:sp>
    </p:spTree>
    <p:extLst>
      <p:ext uri="{BB962C8B-B14F-4D97-AF65-F5344CB8AC3E}">
        <p14:creationId xmlns:p14="http://schemas.microsoft.com/office/powerpoint/2010/main" val="26793387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887833-AABD-C845-B9BE-46CE456AD6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8898" y="167950"/>
            <a:ext cx="2479488" cy="583721"/>
          </a:xfrm>
        </p:spPr>
        <p:txBody>
          <a:bodyPr>
            <a:no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IN" sz="4000" b="1" u="sng" dirty="0"/>
              <a:t>BOOMY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D128C4E-CABF-C3AA-55AA-742E5B72C5E1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75572" y="1643492"/>
            <a:ext cx="6199187" cy="4334321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A8F7F0-5F05-5B8D-952F-4D5DE7453C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0" y="1643492"/>
            <a:ext cx="5477069" cy="2713904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2800" b="0" i="1" cap="none" dirty="0" err="1">
                <a:solidFill>
                  <a:schemeClr val="accent2">
                    <a:lumMod val="75000"/>
                  </a:schemeClr>
                </a:solidFill>
                <a:effectLst/>
                <a:latin typeface="Arial Narrow" panose="020B0606020202030204" pitchFamily="34" charset="0"/>
              </a:rPr>
              <a:t>Boomy</a:t>
            </a:r>
            <a:r>
              <a:rPr lang="en-US" sz="2800" b="0" i="1" cap="none" dirty="0">
                <a:solidFill>
                  <a:schemeClr val="accent2">
                    <a:lumMod val="75000"/>
                  </a:schemeClr>
                </a:solidFill>
                <a:effectLst/>
                <a:latin typeface="Arial Narrow" panose="020B0606020202030204" pitchFamily="34" charset="0"/>
              </a:rPr>
              <a:t> uses artificial intelligence to help you personalize and create original music, even if you never created songs before. The more songs you create, the more </a:t>
            </a:r>
            <a:r>
              <a:rPr lang="en-US" sz="2800" b="0" i="1" cap="none" dirty="0" err="1">
                <a:solidFill>
                  <a:schemeClr val="accent2">
                    <a:lumMod val="75000"/>
                  </a:schemeClr>
                </a:solidFill>
                <a:effectLst/>
                <a:latin typeface="Arial Narrow" panose="020B0606020202030204" pitchFamily="34" charset="0"/>
              </a:rPr>
              <a:t>boomy</a:t>
            </a:r>
            <a:r>
              <a:rPr lang="en-US" sz="2800" b="0" i="1" cap="none" dirty="0">
                <a:solidFill>
                  <a:schemeClr val="accent2">
                    <a:lumMod val="75000"/>
                  </a:schemeClr>
                </a:solidFill>
                <a:effectLst/>
                <a:latin typeface="Arial Narrow" panose="020B0606020202030204" pitchFamily="34" charset="0"/>
              </a:rPr>
              <a:t> personalizes offerings based on your preferences. </a:t>
            </a:r>
            <a:endParaRPr lang="en-IN" sz="2800" i="1" cap="none" dirty="0">
              <a:solidFill>
                <a:schemeClr val="accent2">
                  <a:lumMod val="75000"/>
                </a:schemeClr>
              </a:solidFill>
              <a:latin typeface="Arial Narrow" panose="020B0606020202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2DD860-76F8-74A2-6552-2D0CFB8E4BDB}"/>
              </a:ext>
            </a:extLst>
          </p:cNvPr>
          <p:cNvSpPr txBox="1"/>
          <p:nvPr/>
        </p:nvSpPr>
        <p:spPr>
          <a:xfrm flipH="1">
            <a:off x="8135359" y="1101012"/>
            <a:ext cx="17737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u="sng" dirty="0">
                <a:solidFill>
                  <a:schemeClr val="accent5"/>
                </a:solidFill>
              </a:rPr>
              <a:t>OUTPUT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2051FC-FB0A-C022-C9E6-23E1EE4917B3}"/>
              </a:ext>
            </a:extLst>
          </p:cNvPr>
          <p:cNvSpPr txBox="1"/>
          <p:nvPr/>
        </p:nvSpPr>
        <p:spPr>
          <a:xfrm flipH="1">
            <a:off x="317240" y="4907902"/>
            <a:ext cx="4525347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u="sng" dirty="0">
                <a:solidFill>
                  <a:schemeClr val="accent5"/>
                </a:solidFill>
              </a:rPr>
              <a:t>INPUT</a:t>
            </a:r>
          </a:p>
          <a:p>
            <a:endParaRPr lang="en-IN" sz="2000" b="1" u="sng" dirty="0">
              <a:solidFill>
                <a:schemeClr val="accent5"/>
              </a:solidFill>
            </a:endParaRPr>
          </a:p>
          <a:p>
            <a:r>
              <a:rPr lang="en-IN" dirty="0"/>
              <a:t>Customising own song.</a:t>
            </a:r>
          </a:p>
        </p:txBody>
      </p:sp>
    </p:spTree>
    <p:extLst>
      <p:ext uri="{BB962C8B-B14F-4D97-AF65-F5344CB8AC3E}">
        <p14:creationId xmlns:p14="http://schemas.microsoft.com/office/powerpoint/2010/main" val="22988954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2DECA-5F97-B3B0-D1AE-CD2DE508FC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6436" y="44269"/>
            <a:ext cx="5297303" cy="1120653"/>
          </a:xfrm>
        </p:spPr>
        <p:txBody>
          <a:bodyPr>
            <a:normAutofit/>
          </a:bodyPr>
          <a:lstStyle/>
          <a:p>
            <a:pPr marL="571500" indent="-571500">
              <a:buFont typeface="Wingdings" panose="05000000000000000000" pitchFamily="2" charset="2"/>
              <a:buChar char="§"/>
            </a:pPr>
            <a:r>
              <a:rPr lang="en-IN" sz="4000" b="1" u="sng" dirty="0"/>
              <a:t>LOUDLY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57068DF-BEB9-B1CB-944A-9D167C570B94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578" y="2082164"/>
            <a:ext cx="5797421" cy="4456694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72CBAA-F418-6081-BB41-A95BA142056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419461" y="1632857"/>
            <a:ext cx="5728996" cy="2464263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3600" b="0" i="1" cap="none" dirty="0">
                <a:solidFill>
                  <a:schemeClr val="accent2">
                    <a:lumMod val="75000"/>
                  </a:schemeClr>
                </a:solidFill>
                <a:effectLst/>
                <a:latin typeface="Arial Narrow" panose="020B0606020202030204" pitchFamily="34" charset="0"/>
              </a:rPr>
              <a:t>Loudly is an AI song maker which generates complex musical compositions with a multitude of song structures. </a:t>
            </a:r>
            <a:endParaRPr lang="en-IN" sz="3600" i="1" cap="none" dirty="0">
              <a:solidFill>
                <a:schemeClr val="accent2">
                  <a:lumMod val="75000"/>
                </a:schemeClr>
              </a:solidFill>
              <a:latin typeface="Arial Narrow" panose="020B0606020202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0086E8-49AF-6C9C-C565-C502682067E2}"/>
              </a:ext>
            </a:extLst>
          </p:cNvPr>
          <p:cNvSpPr txBox="1"/>
          <p:nvPr/>
        </p:nvSpPr>
        <p:spPr>
          <a:xfrm>
            <a:off x="298578" y="1552068"/>
            <a:ext cx="11476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u="sng" dirty="0">
                <a:solidFill>
                  <a:schemeClr val="accent5"/>
                </a:solidFill>
              </a:rPr>
              <a:t>OUTPUT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CB46E6-971F-3019-23BE-127AFB22A9F2}"/>
              </a:ext>
            </a:extLst>
          </p:cNvPr>
          <p:cNvSpPr txBox="1"/>
          <p:nvPr/>
        </p:nvSpPr>
        <p:spPr>
          <a:xfrm>
            <a:off x="6419461" y="5054165"/>
            <a:ext cx="221135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u="sng" dirty="0">
                <a:solidFill>
                  <a:schemeClr val="accent5"/>
                </a:solidFill>
              </a:rPr>
              <a:t>INPUT</a:t>
            </a:r>
          </a:p>
          <a:p>
            <a:endParaRPr lang="en-IN" dirty="0"/>
          </a:p>
          <a:p>
            <a:r>
              <a:rPr lang="en-IN" dirty="0"/>
              <a:t>Customising own song. </a:t>
            </a:r>
          </a:p>
        </p:txBody>
      </p:sp>
    </p:spTree>
    <p:extLst>
      <p:ext uri="{BB962C8B-B14F-4D97-AF65-F5344CB8AC3E}">
        <p14:creationId xmlns:p14="http://schemas.microsoft.com/office/powerpoint/2010/main" val="26813587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519233-DB7B-4F11-2B56-9E405437B1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7160" y="1767316"/>
            <a:ext cx="8689976" cy="2509213"/>
          </a:xfrm>
        </p:spPr>
        <p:txBody>
          <a:bodyPr>
            <a:normAutofit fontScale="90000"/>
          </a:bodyPr>
          <a:lstStyle/>
          <a:p>
            <a:pPr marL="685800" indent="-685800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IN" dirty="0">
                <a:solidFill>
                  <a:schemeClr val="tx1">
                    <a:lumMod val="95000"/>
                    <a:lumOff val="5000"/>
                  </a:schemeClr>
                </a:solidFill>
                <a:highlight>
                  <a:srgbClr val="808000"/>
                </a:highlight>
                <a:latin typeface="Algerian" panose="04020705040A02060702" pitchFamily="82" charset="0"/>
              </a:rPr>
              <a:t>ARTIFICIAL INTELLIGENCE</a:t>
            </a:r>
            <a:br>
              <a:rPr lang="en-IN" dirty="0">
                <a:solidFill>
                  <a:schemeClr val="tx1">
                    <a:lumMod val="95000"/>
                    <a:lumOff val="5000"/>
                  </a:schemeClr>
                </a:solidFill>
                <a:highlight>
                  <a:srgbClr val="808000"/>
                </a:highlight>
                <a:latin typeface="Algerian" panose="04020705040A02060702" pitchFamily="82" charset="0"/>
              </a:rPr>
            </a:br>
            <a:r>
              <a:rPr lang="en-IN" dirty="0">
                <a:solidFill>
                  <a:schemeClr val="tx1">
                    <a:lumMod val="95000"/>
                    <a:lumOff val="5000"/>
                  </a:schemeClr>
                </a:solidFill>
                <a:highlight>
                  <a:srgbClr val="808000"/>
                </a:highlight>
                <a:latin typeface="Algerian" panose="04020705040A02060702" pitchFamily="82" charset="0"/>
              </a:rPr>
              <a:t>avatar generators AND</a:t>
            </a:r>
            <a:br>
              <a:rPr lang="en-IN" dirty="0">
                <a:solidFill>
                  <a:schemeClr val="tx1">
                    <a:lumMod val="95000"/>
                    <a:lumOff val="5000"/>
                  </a:schemeClr>
                </a:solidFill>
                <a:highlight>
                  <a:srgbClr val="808000"/>
                </a:highlight>
                <a:latin typeface="Algerian" panose="04020705040A02060702" pitchFamily="82" charset="0"/>
              </a:rPr>
            </a:br>
            <a:r>
              <a:rPr lang="en-IN" dirty="0">
                <a:solidFill>
                  <a:schemeClr val="tx1">
                    <a:lumMod val="95000"/>
                    <a:lumOff val="5000"/>
                  </a:schemeClr>
                </a:solidFill>
                <a:highlight>
                  <a:srgbClr val="808000"/>
                </a:highlight>
                <a:latin typeface="Algerian" panose="04020705040A02060702" pitchFamily="82" charset="0"/>
              </a:rPr>
              <a:t>FACE GENERATORS</a:t>
            </a:r>
          </a:p>
        </p:txBody>
      </p:sp>
    </p:spTree>
    <p:extLst>
      <p:ext uri="{BB962C8B-B14F-4D97-AF65-F5344CB8AC3E}">
        <p14:creationId xmlns:p14="http://schemas.microsoft.com/office/powerpoint/2010/main" val="37667720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0FF51F-FBBB-33D4-77AE-8CFDE5B59C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1871" y="141135"/>
            <a:ext cx="3449842" cy="827728"/>
          </a:xfrm>
        </p:spPr>
        <p:txBody>
          <a:bodyPr>
            <a:normAutofit/>
          </a:bodyPr>
          <a:lstStyle/>
          <a:p>
            <a:pPr marL="571500" indent="-571500">
              <a:buFont typeface="Wingdings" panose="05000000000000000000" pitchFamily="2" charset="2"/>
              <a:buChar char="§"/>
            </a:pPr>
            <a:r>
              <a:rPr lang="en-IN" sz="4000" b="1" u="sng" dirty="0"/>
              <a:t>FOTOR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8F926E4-2E8A-996F-26F7-711EEE40D8FE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05" y="2023553"/>
            <a:ext cx="6830009" cy="4693312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6ABAEF-27E9-253B-502B-42317E291B6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301205" y="4964354"/>
            <a:ext cx="3718248" cy="1031947"/>
          </a:xfrm>
        </p:spPr>
        <p:txBody>
          <a:bodyPr/>
          <a:lstStyle/>
          <a:p>
            <a:pPr marL="0" indent="0">
              <a:buNone/>
            </a:pPr>
            <a:r>
              <a:rPr lang="en-IN" b="1" u="sng" dirty="0">
                <a:solidFill>
                  <a:schemeClr val="accent5"/>
                </a:solidFill>
              </a:rPr>
              <a:t>INPUT</a:t>
            </a:r>
          </a:p>
          <a:p>
            <a:pPr marL="0" indent="0">
              <a:buNone/>
            </a:pPr>
            <a:r>
              <a:rPr lang="en-IN" cap="none" dirty="0"/>
              <a:t>Customising image into anime.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EAA60C-27CF-C160-8C8A-3994B0F35D43}"/>
              </a:ext>
            </a:extLst>
          </p:cNvPr>
          <p:cNvSpPr txBox="1"/>
          <p:nvPr/>
        </p:nvSpPr>
        <p:spPr>
          <a:xfrm>
            <a:off x="93305" y="1502229"/>
            <a:ext cx="22673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u="sng" dirty="0">
                <a:solidFill>
                  <a:schemeClr val="accent5"/>
                </a:solidFill>
              </a:rPr>
              <a:t>OUTPUT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72CE08-4A41-E3F4-26E2-4E34998A85F7}"/>
              </a:ext>
            </a:extLst>
          </p:cNvPr>
          <p:cNvSpPr txBox="1"/>
          <p:nvPr/>
        </p:nvSpPr>
        <p:spPr>
          <a:xfrm>
            <a:off x="6727371" y="1377672"/>
            <a:ext cx="537132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i="1" dirty="0" err="1">
                <a:solidFill>
                  <a:schemeClr val="accent2">
                    <a:lumMod val="75000"/>
                  </a:schemeClr>
                </a:solidFill>
                <a:latin typeface="Arial Narrow" panose="020B0606020202030204" pitchFamily="34" charset="0"/>
              </a:rPr>
              <a:t>Fotor</a:t>
            </a:r>
            <a:r>
              <a:rPr lang="en-US" sz="3200" b="1" i="1" dirty="0">
                <a:solidFill>
                  <a:schemeClr val="accent2">
                    <a:lumMod val="75000"/>
                  </a:schemeClr>
                </a:solidFill>
                <a:latin typeface="Arial Narrow" panose="020B0606020202030204" pitchFamily="34" charset="0"/>
              </a:rPr>
              <a:t> </a:t>
            </a:r>
            <a:r>
              <a:rPr lang="en-US" sz="3200" b="0" i="1" dirty="0">
                <a:solidFill>
                  <a:schemeClr val="accent2">
                    <a:lumMod val="75000"/>
                  </a:schemeClr>
                </a:solidFill>
                <a:effectLst/>
                <a:latin typeface="Arial Narrow" panose="020B0606020202030204" pitchFamily="34" charset="0"/>
              </a:rPr>
              <a:t>is a powerful all-in-one ai photo editor app for everyone, including photo editing tools, design maker and photo collage maker.</a:t>
            </a:r>
            <a:endParaRPr lang="en-IN" sz="3200" i="1" dirty="0">
              <a:solidFill>
                <a:schemeClr val="accent2">
                  <a:lumMod val="75000"/>
                </a:schemeClr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74577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D6972E-E697-B464-3756-40B58D957B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2108" y="105334"/>
            <a:ext cx="4255384" cy="818397"/>
          </a:xfrm>
        </p:spPr>
        <p:txBody>
          <a:bodyPr>
            <a:normAutofit/>
          </a:bodyPr>
          <a:lstStyle/>
          <a:p>
            <a:pPr marL="571500" indent="-571500">
              <a:buFont typeface="Wingdings" panose="05000000000000000000" pitchFamily="2" charset="2"/>
              <a:buChar char="§"/>
            </a:pPr>
            <a:r>
              <a:rPr lang="en-IN" sz="4000" b="1" u="sng" dirty="0"/>
              <a:t>Face swapper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B250091-666E-6A99-DB77-EA7F02A48B10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66" y="2090931"/>
            <a:ext cx="6424126" cy="4661735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28A9BF-0839-1ED9-2CE5-4ACCCF0174D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881324" y="4709075"/>
            <a:ext cx="3671598" cy="1108561"/>
          </a:xfrm>
        </p:spPr>
        <p:txBody>
          <a:bodyPr/>
          <a:lstStyle/>
          <a:p>
            <a:pPr marL="0" indent="0">
              <a:buNone/>
            </a:pPr>
            <a:r>
              <a:rPr lang="en-IN" b="1" u="sng" dirty="0">
                <a:solidFill>
                  <a:schemeClr val="accent5"/>
                </a:solidFill>
              </a:rPr>
              <a:t>INPUT</a:t>
            </a:r>
          </a:p>
          <a:p>
            <a:pPr marL="0" indent="0">
              <a:buNone/>
            </a:pPr>
            <a:r>
              <a:rPr lang="en-IN" cap="none" dirty="0"/>
              <a:t>Face swapping through image.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DAB928-A1A4-EDF2-7AFB-494ACA935CBD}"/>
              </a:ext>
            </a:extLst>
          </p:cNvPr>
          <p:cNvSpPr txBox="1"/>
          <p:nvPr/>
        </p:nvSpPr>
        <p:spPr>
          <a:xfrm>
            <a:off x="186612" y="1539550"/>
            <a:ext cx="22206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u="sng" dirty="0">
                <a:solidFill>
                  <a:schemeClr val="accent5"/>
                </a:solidFill>
              </a:rPr>
              <a:t>OUTPUT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DB73114-35B7-52A8-037A-4FD9BE9C4A10}"/>
              </a:ext>
            </a:extLst>
          </p:cNvPr>
          <p:cNvSpPr txBox="1"/>
          <p:nvPr/>
        </p:nvSpPr>
        <p:spPr>
          <a:xfrm>
            <a:off x="6744474" y="1739605"/>
            <a:ext cx="468863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>
                <a:solidFill>
                  <a:schemeClr val="accent2">
                    <a:lumMod val="75000"/>
                  </a:schemeClr>
                </a:solidFill>
                <a:effectLst/>
                <a:latin typeface="Arial Narrow" panose="020B0606020202030204" pitchFamily="34" charset="0"/>
              </a:rPr>
              <a:t>Face Swapper</a:t>
            </a:r>
            <a:r>
              <a:rPr lang="en-US" sz="2800" b="0" i="1" dirty="0">
                <a:solidFill>
                  <a:schemeClr val="accent2">
                    <a:lumMod val="75000"/>
                  </a:schemeClr>
                </a:solidFill>
                <a:effectLst/>
                <a:latin typeface="Arial Narrow" panose="020B0606020202030204" pitchFamily="34" charset="0"/>
              </a:rPr>
              <a:t> is a tool that utilizes deep learning to recognize and swap faces in pictures and videos.</a:t>
            </a:r>
            <a:endParaRPr lang="en-IN" sz="2800" i="1" dirty="0">
              <a:solidFill>
                <a:schemeClr val="accent2">
                  <a:lumMod val="75000"/>
                </a:schemeClr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7683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551CB5-69BD-0661-0EEA-0F8982B263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09836" y="1860622"/>
            <a:ext cx="8689976" cy="2509213"/>
          </a:xfrm>
        </p:spPr>
        <p:txBody>
          <a:bodyPr/>
          <a:lstStyle/>
          <a:p>
            <a:pPr marL="685800" indent="-685800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IN" dirty="0">
                <a:highlight>
                  <a:srgbClr val="808000"/>
                </a:highlight>
                <a:latin typeface="Algerian" panose="04020705040A02060702" pitchFamily="82" charset="0"/>
              </a:rPr>
              <a:t>Artificial intelligence</a:t>
            </a:r>
            <a:br>
              <a:rPr lang="en-IN" dirty="0">
                <a:highlight>
                  <a:srgbClr val="808000"/>
                </a:highlight>
                <a:latin typeface="Algerian" panose="04020705040A02060702" pitchFamily="82" charset="0"/>
              </a:rPr>
            </a:br>
            <a:r>
              <a:rPr lang="en-IN" dirty="0">
                <a:highlight>
                  <a:srgbClr val="808000"/>
                </a:highlight>
                <a:latin typeface="Algerian" panose="04020705040A02060702" pitchFamily="82" charset="0"/>
              </a:rPr>
              <a:t>painting and drawing tools</a:t>
            </a:r>
          </a:p>
        </p:txBody>
      </p:sp>
    </p:spTree>
    <p:extLst>
      <p:ext uri="{BB962C8B-B14F-4D97-AF65-F5344CB8AC3E}">
        <p14:creationId xmlns:p14="http://schemas.microsoft.com/office/powerpoint/2010/main" val="25801707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61728-A40F-062A-2703-66D13E6B6F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6787" y="267065"/>
            <a:ext cx="4578846" cy="799736"/>
          </a:xfrm>
        </p:spPr>
        <p:txBody>
          <a:bodyPr>
            <a:normAutofit/>
          </a:bodyPr>
          <a:lstStyle/>
          <a:p>
            <a:pPr marL="571500" indent="-571500">
              <a:buFont typeface="Wingdings" panose="05000000000000000000" pitchFamily="2" charset="2"/>
              <a:buChar char="§"/>
            </a:pPr>
            <a:r>
              <a:rPr lang="en-IN" sz="4000" b="1" u="sng" dirty="0"/>
              <a:t>CRAIYON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040133F-68B8-84F8-4BA5-3FAC29415904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918" y="2099388"/>
            <a:ext cx="6030686" cy="4665306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61F785-1FDE-0772-402F-7713C239F574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997958" y="4615769"/>
            <a:ext cx="2562807" cy="949941"/>
          </a:xfrm>
        </p:spPr>
        <p:txBody>
          <a:bodyPr/>
          <a:lstStyle/>
          <a:p>
            <a:pPr marL="0" indent="0">
              <a:buNone/>
            </a:pPr>
            <a:r>
              <a:rPr lang="en-IN" b="1" u="sng" dirty="0">
                <a:solidFill>
                  <a:schemeClr val="accent5"/>
                </a:solidFill>
              </a:rPr>
              <a:t>INPUT</a:t>
            </a:r>
          </a:p>
          <a:p>
            <a:pPr marL="0" indent="0">
              <a:buNone/>
            </a:pPr>
            <a:r>
              <a:rPr lang="en-IN" cap="none" dirty="0"/>
              <a:t>Sketch of a dolphin.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F84FEC-AC27-44D1-D81D-B0F89A4DC90E}"/>
              </a:ext>
            </a:extLst>
          </p:cNvPr>
          <p:cNvSpPr txBox="1"/>
          <p:nvPr/>
        </p:nvSpPr>
        <p:spPr>
          <a:xfrm>
            <a:off x="279918" y="1586203"/>
            <a:ext cx="18941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u="sng" dirty="0">
                <a:solidFill>
                  <a:schemeClr val="accent5"/>
                </a:solidFill>
              </a:rPr>
              <a:t>OUTPUT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AA30C7-B728-E37B-D5FD-36BB4A1D8BE5}"/>
              </a:ext>
            </a:extLst>
          </p:cNvPr>
          <p:cNvSpPr txBox="1"/>
          <p:nvPr/>
        </p:nvSpPr>
        <p:spPr>
          <a:xfrm>
            <a:off x="6494106" y="1786258"/>
            <a:ext cx="553927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1" dirty="0" err="1">
                <a:solidFill>
                  <a:schemeClr val="accent2">
                    <a:lumMod val="75000"/>
                  </a:schemeClr>
                </a:solidFill>
                <a:effectLst/>
                <a:latin typeface="Arial Narrow" panose="020B0606020202030204" pitchFamily="34" charset="0"/>
              </a:rPr>
              <a:t>Craiyon</a:t>
            </a:r>
            <a:r>
              <a:rPr lang="en-US" sz="2800" b="0" i="1" dirty="0">
                <a:solidFill>
                  <a:schemeClr val="accent2">
                    <a:lumMod val="75000"/>
                  </a:schemeClr>
                </a:solidFill>
                <a:effectLst/>
                <a:latin typeface="Arial Narrow" panose="020B0606020202030204" pitchFamily="34" charset="0"/>
              </a:rPr>
              <a:t> is one of the first AI art generators that popped up in the market back in 2022. This tool uses DALL-E Mini technology behind the scenes to generate images from simple text inputs.</a:t>
            </a:r>
            <a:endParaRPr lang="en-IN" sz="2800" i="1" dirty="0">
              <a:solidFill>
                <a:schemeClr val="accent2">
                  <a:lumMod val="75000"/>
                </a:schemeClr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93760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4D1CF-3897-7066-C7DE-E2449D332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3969" y="151987"/>
            <a:ext cx="6504062" cy="799736"/>
          </a:xfrm>
        </p:spPr>
        <p:txBody>
          <a:bodyPr>
            <a:normAutofit/>
          </a:bodyPr>
          <a:lstStyle/>
          <a:p>
            <a:pPr marL="571500" indent="-571500">
              <a:buFont typeface="Wingdings" panose="05000000000000000000" pitchFamily="2" charset="2"/>
              <a:buChar char="§"/>
            </a:pPr>
            <a:r>
              <a:rPr lang="en-IN" sz="4000" b="1" u="sng" dirty="0"/>
              <a:t>DEEPDREAM GENERATOR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1A9BE1F-B29D-B238-F6BF-305DA8ECB338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301" y="2202024"/>
            <a:ext cx="6417441" cy="4503989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FD515D-EECE-6355-82F0-5F3A38247C4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907299" y="1518006"/>
            <a:ext cx="5175844" cy="3100647"/>
          </a:xfrm>
        </p:spPr>
        <p:txBody>
          <a:bodyPr>
            <a:no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800" b="0" i="1" cap="none" dirty="0">
                <a:solidFill>
                  <a:schemeClr val="accent2">
                    <a:lumMod val="75000"/>
                  </a:schemeClr>
                </a:solidFill>
                <a:effectLst/>
                <a:latin typeface="Arial Narrow" panose="020B0606020202030204" pitchFamily="34" charset="0"/>
              </a:rPr>
              <a:t>Deep dream generator, an online platform that combines AI technology and art to bring your imagination to life. Our platform allows you to create amazing images and share them with a community of like-minded artists and explorers.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25A7E6-420B-75A4-A675-071003D56952}"/>
              </a:ext>
            </a:extLst>
          </p:cNvPr>
          <p:cNvSpPr txBox="1"/>
          <p:nvPr/>
        </p:nvSpPr>
        <p:spPr>
          <a:xfrm flipH="1">
            <a:off x="278985" y="1676626"/>
            <a:ext cx="26424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u="sng" dirty="0">
                <a:solidFill>
                  <a:schemeClr val="accent5"/>
                </a:solidFill>
              </a:rPr>
              <a:t>OUTPUT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D42B61-74F0-10C5-BF5D-AEF4B12F0578}"/>
              </a:ext>
            </a:extLst>
          </p:cNvPr>
          <p:cNvSpPr txBox="1"/>
          <p:nvPr/>
        </p:nvSpPr>
        <p:spPr>
          <a:xfrm>
            <a:off x="7056589" y="5085184"/>
            <a:ext cx="421479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u="sng" dirty="0">
                <a:solidFill>
                  <a:schemeClr val="accent5"/>
                </a:solidFill>
              </a:rPr>
              <a:t>INPUT</a:t>
            </a:r>
          </a:p>
          <a:p>
            <a:endParaRPr lang="en-IN" dirty="0"/>
          </a:p>
          <a:p>
            <a:r>
              <a:rPr lang="en-IN" dirty="0"/>
              <a:t>Pencil sketch of a cute little puppy.</a:t>
            </a:r>
          </a:p>
        </p:txBody>
      </p:sp>
    </p:spTree>
    <p:extLst>
      <p:ext uri="{BB962C8B-B14F-4D97-AF65-F5344CB8AC3E}">
        <p14:creationId xmlns:p14="http://schemas.microsoft.com/office/powerpoint/2010/main" val="37965241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92CE8-F0B3-DF05-7F04-D45E069E19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15110" y="1791838"/>
            <a:ext cx="8689976" cy="2509213"/>
          </a:xfrm>
        </p:spPr>
        <p:txBody>
          <a:bodyPr numCol="1"/>
          <a:lstStyle/>
          <a:p>
            <a:pPr marL="685800" indent="-685800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IN" dirty="0">
                <a:solidFill>
                  <a:schemeClr val="tx1">
                    <a:lumMod val="95000"/>
                    <a:lumOff val="5000"/>
                  </a:schemeClr>
                </a:solidFill>
                <a:highlight>
                  <a:srgbClr val="808000"/>
                </a:highlight>
                <a:latin typeface="Algerian" panose="04020705040A02060702" pitchFamily="82" charset="0"/>
              </a:rPr>
              <a:t>ARTIFICIAL INTELLIGENCE VIDEO GENERATORS </a:t>
            </a:r>
            <a:br>
              <a:rPr lang="en-IN" dirty="0">
                <a:solidFill>
                  <a:schemeClr val="tx1">
                    <a:lumMod val="95000"/>
                    <a:lumOff val="5000"/>
                  </a:schemeClr>
                </a:solidFill>
                <a:highlight>
                  <a:srgbClr val="808000"/>
                </a:highlight>
                <a:latin typeface="Algerian" panose="04020705040A02060702" pitchFamily="82" charset="0"/>
              </a:rPr>
            </a:br>
            <a:r>
              <a:rPr lang="en-IN" dirty="0">
                <a:solidFill>
                  <a:schemeClr val="tx1">
                    <a:lumMod val="95000"/>
                    <a:lumOff val="5000"/>
                  </a:schemeClr>
                </a:solidFill>
                <a:highlight>
                  <a:srgbClr val="808000"/>
                </a:highlight>
                <a:latin typeface="Algerian" panose="04020705040A02060702" pitchFamily="82" charset="0"/>
              </a:rPr>
              <a:t>AND EDITORS</a:t>
            </a:r>
          </a:p>
        </p:txBody>
      </p:sp>
    </p:spTree>
    <p:extLst>
      <p:ext uri="{BB962C8B-B14F-4D97-AF65-F5344CB8AC3E}">
        <p14:creationId xmlns:p14="http://schemas.microsoft.com/office/powerpoint/2010/main" val="21429589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D800F-88B4-FB09-CF09-7212A441FA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75151" y="1534051"/>
            <a:ext cx="8689976" cy="2509213"/>
          </a:xfrm>
        </p:spPr>
        <p:txBody>
          <a:bodyPr/>
          <a:lstStyle/>
          <a:p>
            <a:pPr marL="685800" indent="-685800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IN" dirty="0">
                <a:highlight>
                  <a:srgbClr val="808000"/>
                </a:highlight>
                <a:latin typeface="Algerian" panose="04020705040A02060702" pitchFamily="82" charset="0"/>
              </a:rPr>
              <a:t>ARTIFICIAL INTELLIGENCE</a:t>
            </a:r>
            <a:br>
              <a:rPr lang="en-IN" dirty="0">
                <a:highlight>
                  <a:srgbClr val="808000"/>
                </a:highlight>
                <a:latin typeface="Algerian" panose="04020705040A02060702" pitchFamily="82" charset="0"/>
              </a:rPr>
            </a:br>
            <a:r>
              <a:rPr lang="en-IN" dirty="0">
                <a:highlight>
                  <a:srgbClr val="808000"/>
                </a:highlight>
                <a:latin typeface="Algerian" panose="04020705040A02060702" pitchFamily="82" charset="0"/>
              </a:rPr>
              <a:t>AUDIO GENERATORS</a:t>
            </a:r>
          </a:p>
        </p:txBody>
      </p:sp>
    </p:spTree>
    <p:extLst>
      <p:ext uri="{BB962C8B-B14F-4D97-AF65-F5344CB8AC3E}">
        <p14:creationId xmlns:p14="http://schemas.microsoft.com/office/powerpoint/2010/main" val="28470471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495680-7BD3-9875-256D-8C97EBB3D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9401" y="111968"/>
            <a:ext cx="2460797" cy="787110"/>
          </a:xfrm>
        </p:spPr>
        <p:txBody>
          <a:bodyPr>
            <a:normAutofit/>
          </a:bodyPr>
          <a:lstStyle/>
          <a:p>
            <a:pPr marL="571500" indent="-571500">
              <a:buFont typeface="Wingdings" panose="05000000000000000000" pitchFamily="2" charset="2"/>
              <a:buChar char="§"/>
            </a:pPr>
            <a:r>
              <a:rPr lang="en-IN" sz="4000" b="1" u="sng" dirty="0"/>
              <a:t>MURF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3B6F507-64BF-4352-EA35-BCC40CDCD3A8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950" y="2367093"/>
            <a:ext cx="6204857" cy="4378940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454B27-A7C2-0403-D952-3A4E529623E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550090" y="1440366"/>
            <a:ext cx="5551713" cy="2422507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IN" b="0" i="1" cap="none" dirty="0" err="1">
                <a:solidFill>
                  <a:schemeClr val="accent2">
                    <a:lumMod val="75000"/>
                  </a:schemeClr>
                </a:solidFill>
                <a:effectLst/>
                <a:latin typeface="Arial Narrow" panose="020B0606020202030204" pitchFamily="34" charset="0"/>
              </a:rPr>
              <a:t>Murf</a:t>
            </a:r>
            <a:r>
              <a:rPr lang="en-IN" b="0" i="1" cap="none" dirty="0">
                <a:solidFill>
                  <a:schemeClr val="accent2">
                    <a:lumMod val="75000"/>
                  </a:schemeClr>
                </a:solidFill>
                <a:effectLst/>
                <a:latin typeface="Arial Narrow" panose="020B0606020202030204" pitchFamily="34" charset="0"/>
              </a:rPr>
              <a:t> studio is a cloud-based realistic </a:t>
            </a:r>
            <a:r>
              <a:rPr lang="en-IN" b="0" i="1" u="sng" cap="none" dirty="0">
                <a:solidFill>
                  <a:schemeClr val="accent2">
                    <a:lumMod val="75000"/>
                  </a:schemeClr>
                </a:solidFill>
                <a:effectLst/>
                <a:latin typeface="Arial Narrow" panose="020B060602020203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text-to-speech</a:t>
            </a:r>
            <a:r>
              <a:rPr lang="en-IN" b="0" i="1" cap="none" dirty="0">
                <a:solidFill>
                  <a:schemeClr val="accent2">
                    <a:lumMod val="75000"/>
                  </a:schemeClr>
                </a:solidFill>
                <a:effectLst/>
                <a:latin typeface="Arial Narrow" panose="020B0606020202030204" pitchFamily="34" charset="0"/>
              </a:rPr>
              <a:t> platform that allows users to generate lifelike ai-based voiceovers for multiple use cases { e learning (authoring, LMS, etc.), You tube videos, podcasts, software &amp; app demos, marketing &amp; advertising, IVR phone system, audiobooks, games, product &amp; explainer videos, corporate learning etc. Etc.}</a:t>
            </a:r>
            <a:endParaRPr lang="en-IN" i="1" cap="none" dirty="0">
              <a:solidFill>
                <a:schemeClr val="accent2">
                  <a:lumMod val="75000"/>
                </a:schemeClr>
              </a:solidFill>
              <a:latin typeface="Arial Narrow" panose="020B0606020202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E5840D-7A74-AD5D-D93B-7F99574BEF94}"/>
              </a:ext>
            </a:extLst>
          </p:cNvPr>
          <p:cNvSpPr txBox="1"/>
          <p:nvPr/>
        </p:nvSpPr>
        <p:spPr>
          <a:xfrm>
            <a:off x="7053943" y="4569118"/>
            <a:ext cx="38908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u="sng" dirty="0">
                <a:solidFill>
                  <a:schemeClr val="accent5"/>
                </a:solidFill>
              </a:rPr>
              <a:t>INPUT</a:t>
            </a:r>
          </a:p>
          <a:p>
            <a:endParaRPr lang="en-IN" dirty="0"/>
          </a:p>
          <a:p>
            <a:r>
              <a:rPr lang="en-IN" dirty="0"/>
              <a:t>Customising the text into voice.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1D397A-71AB-CBAF-BFDE-7F05911A368F}"/>
              </a:ext>
            </a:extLst>
          </p:cNvPr>
          <p:cNvSpPr txBox="1"/>
          <p:nvPr/>
        </p:nvSpPr>
        <p:spPr>
          <a:xfrm>
            <a:off x="167950" y="1763486"/>
            <a:ext cx="24632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u="sng" dirty="0">
                <a:solidFill>
                  <a:schemeClr val="accent5"/>
                </a:solidFill>
              </a:rPr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14084967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A18D53-3E32-59D7-B7AE-5719C97048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4107" y="207970"/>
            <a:ext cx="2731385" cy="781075"/>
          </a:xfrm>
        </p:spPr>
        <p:txBody>
          <a:bodyPr>
            <a:normAutofit/>
          </a:bodyPr>
          <a:lstStyle/>
          <a:p>
            <a:pPr marL="571500" indent="-571500">
              <a:buFont typeface="Wingdings" panose="05000000000000000000" pitchFamily="2" charset="2"/>
              <a:buChar char="§"/>
            </a:pPr>
            <a:r>
              <a:rPr lang="en-IN" sz="4000" b="1" u="sng" dirty="0"/>
              <a:t>LALAL.AI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A02FD71-E7B2-1963-C195-FC330A6D6EE4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290" y="2143157"/>
            <a:ext cx="6522098" cy="4593545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FB0B9E-8CA5-BDF6-7D5C-029BB22C2A2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844004" y="1642187"/>
            <a:ext cx="5105400" cy="2332654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400" b="0" i="1" cap="none" dirty="0">
                <a:solidFill>
                  <a:schemeClr val="accent2">
                    <a:lumMod val="75000"/>
                  </a:schemeClr>
                </a:solidFill>
                <a:effectLst/>
                <a:latin typeface="Arial Narrow" panose="020B0606020202030204" pitchFamily="34" charset="0"/>
              </a:rPr>
              <a:t>The lalal.ai tool is an AI powered stem splitter and vocal remover that can extract vocals and instruments from audio and video files. It also includes a voice cleaner that can remove unwanted noise and artifacts from audio tracks.</a:t>
            </a:r>
            <a:endParaRPr lang="en-IN" sz="2400" i="1" cap="none" dirty="0">
              <a:solidFill>
                <a:schemeClr val="accent2">
                  <a:lumMod val="75000"/>
                </a:schemeClr>
              </a:solidFill>
              <a:latin typeface="Arial Narrow" panose="020B0606020202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8D9630-8DBB-DB59-0410-F275C43CD12E}"/>
              </a:ext>
            </a:extLst>
          </p:cNvPr>
          <p:cNvSpPr txBox="1"/>
          <p:nvPr/>
        </p:nvSpPr>
        <p:spPr>
          <a:xfrm>
            <a:off x="242596" y="1642187"/>
            <a:ext cx="2425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u="sng" dirty="0">
                <a:solidFill>
                  <a:schemeClr val="accent5"/>
                </a:solidFill>
              </a:rPr>
              <a:t>OUTPUT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EB852B-8EAF-5515-06A7-8487A7354039}"/>
              </a:ext>
            </a:extLst>
          </p:cNvPr>
          <p:cNvSpPr txBox="1"/>
          <p:nvPr/>
        </p:nvSpPr>
        <p:spPr>
          <a:xfrm>
            <a:off x="6844004" y="4814596"/>
            <a:ext cx="48861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u="sng" dirty="0">
                <a:solidFill>
                  <a:schemeClr val="accent5"/>
                </a:solidFill>
              </a:rPr>
              <a:t>INPUT</a:t>
            </a:r>
          </a:p>
          <a:p>
            <a:endParaRPr lang="en-IN" dirty="0"/>
          </a:p>
          <a:p>
            <a:r>
              <a:rPr lang="en-IN" dirty="0"/>
              <a:t>Unwanted noise removed from the video.</a:t>
            </a:r>
          </a:p>
        </p:txBody>
      </p:sp>
    </p:spTree>
    <p:extLst>
      <p:ext uri="{BB962C8B-B14F-4D97-AF65-F5344CB8AC3E}">
        <p14:creationId xmlns:p14="http://schemas.microsoft.com/office/powerpoint/2010/main" val="32859355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E2458A-BFD2-66DE-D9E3-D1F2010E50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96448" y="1412753"/>
            <a:ext cx="8689976" cy="2509213"/>
          </a:xfrm>
        </p:spPr>
        <p:txBody>
          <a:bodyPr/>
          <a:lstStyle/>
          <a:p>
            <a:pPr marL="685800" indent="-685800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IN" dirty="0">
                <a:highlight>
                  <a:srgbClr val="808000"/>
                </a:highlight>
                <a:latin typeface="Algerian" panose="04020705040A02060702" pitchFamily="82" charset="0"/>
              </a:rPr>
              <a:t>ARTIFICIAL INTELLIGENCE</a:t>
            </a:r>
            <a:br>
              <a:rPr lang="en-IN" dirty="0">
                <a:highlight>
                  <a:srgbClr val="808000"/>
                </a:highlight>
                <a:latin typeface="Algerian" panose="04020705040A02060702" pitchFamily="82" charset="0"/>
              </a:rPr>
            </a:br>
            <a:r>
              <a:rPr lang="en-IN" dirty="0">
                <a:highlight>
                  <a:srgbClr val="808000"/>
                </a:highlight>
                <a:latin typeface="Algerian" panose="04020705040A02060702" pitchFamily="82" charset="0"/>
              </a:rPr>
              <a:t>DESIGN TOOLS</a:t>
            </a:r>
          </a:p>
        </p:txBody>
      </p:sp>
    </p:spTree>
    <p:extLst>
      <p:ext uri="{BB962C8B-B14F-4D97-AF65-F5344CB8AC3E}">
        <p14:creationId xmlns:p14="http://schemas.microsoft.com/office/powerpoint/2010/main" val="8846916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754F0-BF31-BE17-C74B-82568ABD9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8794" y="289021"/>
            <a:ext cx="2862014" cy="777780"/>
          </a:xfrm>
        </p:spPr>
        <p:txBody>
          <a:bodyPr>
            <a:normAutofit fontScale="90000"/>
          </a:bodyPr>
          <a:lstStyle/>
          <a:p>
            <a:pPr marL="571500" indent="-571500">
              <a:buFont typeface="Wingdings" panose="05000000000000000000" pitchFamily="2" charset="2"/>
              <a:buChar char="§"/>
            </a:pPr>
            <a:r>
              <a:rPr lang="en-IN" sz="4000" b="1" u="sng" dirty="0"/>
              <a:t>Font joy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28F84E-322D-FA37-7D5B-700BB5C7D2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4606" y="1288667"/>
            <a:ext cx="4873474" cy="679994"/>
          </a:xfrm>
        </p:spPr>
        <p:txBody>
          <a:bodyPr/>
          <a:lstStyle/>
          <a:p>
            <a:r>
              <a:rPr lang="en-IN" sz="2000" b="1" u="sng" dirty="0">
                <a:solidFill>
                  <a:schemeClr val="accent5"/>
                </a:solidFill>
              </a:rPr>
              <a:t>output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7C3FCD1-0BAC-121F-71B8-2E6A4A7D4069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606" y="2090057"/>
            <a:ext cx="6470781" cy="4609323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46DCE8C-1777-4D43-0E76-892BEA16AE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115590" y="2090057"/>
            <a:ext cx="4881804" cy="18525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800" b="1" i="1" cap="none" dirty="0">
                <a:solidFill>
                  <a:schemeClr val="accent2">
                    <a:lumMod val="75000"/>
                  </a:schemeClr>
                </a:solidFill>
                <a:latin typeface="Arial Narrow" panose="020B0606020202030204" pitchFamily="34" charset="0"/>
              </a:rPr>
              <a:t>Font Joy</a:t>
            </a:r>
            <a:r>
              <a:rPr lang="en-US" sz="2800" b="0" i="1" cap="none" dirty="0">
                <a:solidFill>
                  <a:schemeClr val="accent2">
                    <a:lumMod val="75000"/>
                  </a:schemeClr>
                </a:solidFill>
                <a:effectLst/>
                <a:latin typeface="Arial Narrow" panose="020B0606020202030204" pitchFamily="34" charset="0"/>
              </a:rPr>
              <a:t> helps designers choose the best font combinations. Mix and match different fonts for the perfect pairing.</a:t>
            </a:r>
            <a:endParaRPr lang="en-IN" sz="2800" i="1" cap="none" dirty="0">
              <a:solidFill>
                <a:schemeClr val="accent2">
                  <a:lumMod val="75000"/>
                </a:schemeClr>
              </a:solidFill>
              <a:latin typeface="Arial Narrow" panose="020B0606020202030204" pitchFamily="34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FB21ABB-6C7C-74AA-E5A9-68B2B886892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115590" y="4795935"/>
            <a:ext cx="3904861" cy="976603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IN" b="1" u="sng" dirty="0">
                <a:solidFill>
                  <a:schemeClr val="accent5"/>
                </a:solidFill>
              </a:rPr>
              <a:t>Input</a:t>
            </a:r>
          </a:p>
          <a:p>
            <a:pPr marL="0" indent="0">
              <a:buNone/>
            </a:pPr>
            <a:r>
              <a:rPr lang="en-IN" cap="none" dirty="0"/>
              <a:t>Converting the font design to risqué font.</a:t>
            </a:r>
          </a:p>
        </p:txBody>
      </p:sp>
    </p:spTree>
    <p:extLst>
      <p:ext uri="{BB962C8B-B14F-4D97-AF65-F5344CB8AC3E}">
        <p14:creationId xmlns:p14="http://schemas.microsoft.com/office/powerpoint/2010/main" val="23880296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5597C6-3D08-3EC2-8EF0-35D4A4000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60238" y="329269"/>
            <a:ext cx="3872204" cy="679994"/>
          </a:xfrm>
        </p:spPr>
        <p:txBody>
          <a:bodyPr>
            <a:normAutofit/>
          </a:bodyPr>
          <a:lstStyle/>
          <a:p>
            <a:pPr marL="571500" indent="-571500">
              <a:buFont typeface="Wingdings" panose="05000000000000000000" pitchFamily="2" charset="2"/>
              <a:buChar char="§"/>
            </a:pPr>
            <a:r>
              <a:rPr lang="en-IN" sz="4000" b="1" u="sng" dirty="0"/>
              <a:t>jitter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2E082D-4A86-795F-BF98-41019F8773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7952" y="1372643"/>
            <a:ext cx="1149003" cy="679994"/>
          </a:xfrm>
        </p:spPr>
        <p:txBody>
          <a:bodyPr/>
          <a:lstStyle/>
          <a:p>
            <a:r>
              <a:rPr lang="en-IN" sz="2000" b="1" u="sng" dirty="0">
                <a:solidFill>
                  <a:schemeClr val="accent5"/>
                </a:solidFill>
              </a:rPr>
              <a:t>output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8342DEA-FA4F-3218-1172-6F4C4478EAD9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952" y="2164702"/>
            <a:ext cx="6728709" cy="4531979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42DAAD0-7F9D-D41E-8503-FB4DD518E9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060145" y="1912678"/>
            <a:ext cx="5106027" cy="190396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800" b="1" i="1" cap="none" dirty="0">
                <a:solidFill>
                  <a:schemeClr val="accent2">
                    <a:lumMod val="75000"/>
                  </a:schemeClr>
                </a:solidFill>
                <a:effectLst/>
                <a:latin typeface="Arial Narrow" panose="020B0606020202030204" pitchFamily="34" charset="0"/>
              </a:rPr>
              <a:t>Jitter</a:t>
            </a:r>
            <a:r>
              <a:rPr lang="en-US" sz="2800" b="0" i="1" cap="none" dirty="0">
                <a:solidFill>
                  <a:schemeClr val="accent2">
                    <a:lumMod val="75000"/>
                  </a:schemeClr>
                </a:solidFill>
                <a:effectLst/>
                <a:latin typeface="Arial Narrow" panose="020B0606020202030204" pitchFamily="34" charset="0"/>
              </a:rPr>
              <a:t> enables creators and teams to easily design stunning animated content and interfaces. Explore ideas faster with animation presets. </a:t>
            </a:r>
            <a:endParaRPr lang="en-IN" sz="2800" i="1" cap="none" dirty="0">
              <a:solidFill>
                <a:schemeClr val="accent2">
                  <a:lumMod val="75000"/>
                </a:schemeClr>
              </a:solidFill>
              <a:latin typeface="Arial Narrow" panose="020B0606020202030204" pitchFamily="34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F02FA37-2B09-0397-4424-F33735DFDF6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268547" y="4469363"/>
            <a:ext cx="2136710" cy="92321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IN" b="1" u="sng" dirty="0">
                <a:solidFill>
                  <a:schemeClr val="accent5"/>
                </a:solidFill>
              </a:rPr>
              <a:t>Input</a:t>
            </a:r>
          </a:p>
          <a:p>
            <a:pPr marL="0" indent="0">
              <a:buNone/>
            </a:pPr>
            <a:r>
              <a:rPr lang="en-IN" cap="none" dirty="0">
                <a:solidFill>
                  <a:schemeClr val="tx1">
                    <a:lumMod val="95000"/>
                    <a:lumOff val="5000"/>
                  </a:schemeClr>
                </a:solidFill>
              </a:rPr>
              <a:t>Birthday invitation.</a:t>
            </a:r>
          </a:p>
        </p:txBody>
      </p:sp>
    </p:spTree>
    <p:extLst>
      <p:ext uri="{BB962C8B-B14F-4D97-AF65-F5344CB8AC3E}">
        <p14:creationId xmlns:p14="http://schemas.microsoft.com/office/powerpoint/2010/main" val="14556455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A9B134-426F-3DA8-FC1C-68EC8FA50C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99085" y="1394091"/>
            <a:ext cx="8689976" cy="2509213"/>
          </a:xfrm>
        </p:spPr>
        <p:txBody>
          <a:bodyPr/>
          <a:lstStyle/>
          <a:p>
            <a:pPr marL="685800" indent="-685800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IN" dirty="0">
                <a:solidFill>
                  <a:schemeClr val="tx1">
                    <a:lumMod val="95000"/>
                    <a:lumOff val="5000"/>
                  </a:schemeClr>
                </a:solidFill>
                <a:highlight>
                  <a:srgbClr val="808000"/>
                </a:highlight>
                <a:latin typeface="Algerian" panose="04020705040A02060702" pitchFamily="82" charset="0"/>
              </a:rPr>
              <a:t>Artificial intelligence</a:t>
            </a:r>
            <a:br>
              <a:rPr lang="en-IN" dirty="0">
                <a:solidFill>
                  <a:schemeClr val="tx1">
                    <a:lumMod val="95000"/>
                    <a:lumOff val="5000"/>
                  </a:schemeClr>
                </a:solidFill>
                <a:highlight>
                  <a:srgbClr val="808000"/>
                </a:highlight>
                <a:latin typeface="Algerian" panose="04020705040A02060702" pitchFamily="82" charset="0"/>
              </a:rPr>
            </a:br>
            <a:r>
              <a:rPr lang="en-IN" dirty="0">
                <a:solidFill>
                  <a:schemeClr val="tx1">
                    <a:lumMod val="95000"/>
                    <a:lumOff val="5000"/>
                  </a:schemeClr>
                </a:solidFill>
                <a:highlight>
                  <a:srgbClr val="808000"/>
                </a:highlight>
                <a:latin typeface="Algerian" panose="04020705040A02060702" pitchFamily="82" charset="0"/>
              </a:rPr>
              <a:t>business tools</a:t>
            </a:r>
          </a:p>
        </p:txBody>
      </p:sp>
    </p:spTree>
    <p:extLst>
      <p:ext uri="{BB962C8B-B14F-4D97-AF65-F5344CB8AC3E}">
        <p14:creationId xmlns:p14="http://schemas.microsoft.com/office/powerpoint/2010/main" val="14554001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298F14-EBCC-5E2A-BC97-0B342106FC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6854" y="217301"/>
            <a:ext cx="3434290" cy="967687"/>
          </a:xfrm>
        </p:spPr>
        <p:txBody>
          <a:bodyPr>
            <a:normAutofit/>
          </a:bodyPr>
          <a:lstStyle/>
          <a:p>
            <a:pPr marL="571500" indent="-571500">
              <a:buFont typeface="Wingdings" panose="05000000000000000000" pitchFamily="2" charset="2"/>
              <a:buChar char="§"/>
            </a:pPr>
            <a:r>
              <a:rPr lang="en-IN" sz="4000" b="1" u="sng" dirty="0" err="1"/>
              <a:t>namelix</a:t>
            </a:r>
            <a:endParaRPr lang="en-IN" sz="4000" b="1" u="sng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2AE1C2-042C-AB51-7919-1A7B502EA0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4648" y="1358697"/>
            <a:ext cx="1438252" cy="679994"/>
          </a:xfrm>
        </p:spPr>
        <p:txBody>
          <a:bodyPr/>
          <a:lstStyle/>
          <a:p>
            <a:r>
              <a:rPr lang="en-IN" sz="2000" b="1" u="sng" dirty="0">
                <a:solidFill>
                  <a:schemeClr val="accent5"/>
                </a:solidFill>
              </a:rPr>
              <a:t>output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EF1250E-DCE0-D4CA-08B1-746091E7A398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98" y="2164702"/>
            <a:ext cx="6466114" cy="4544007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5C687A8-5EBA-15C7-E43D-412C0D12AD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90050" y="2038691"/>
            <a:ext cx="5380652" cy="1707502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200" b="1" i="1" cap="none" dirty="0" err="1">
                <a:solidFill>
                  <a:schemeClr val="accent2">
                    <a:lumMod val="75000"/>
                  </a:schemeClr>
                </a:solidFill>
                <a:effectLst/>
                <a:latin typeface="Arial Narrow" panose="020B0606020202030204" pitchFamily="34" charset="0"/>
              </a:rPr>
              <a:t>Namelix</a:t>
            </a:r>
            <a:r>
              <a:rPr lang="en-US" sz="3200" b="0" i="1" cap="none" dirty="0">
                <a:solidFill>
                  <a:schemeClr val="accent2">
                    <a:lumMod val="75000"/>
                  </a:schemeClr>
                </a:solidFill>
                <a:effectLst/>
                <a:latin typeface="Arial Narrow" panose="020B0606020202030204" pitchFamily="34" charset="0"/>
              </a:rPr>
              <a:t> generates short, branded names that are relevant to your business idea.</a:t>
            </a:r>
            <a:endParaRPr lang="en-IN" sz="3200" i="1" cap="none" dirty="0">
              <a:solidFill>
                <a:schemeClr val="accent2">
                  <a:lumMod val="75000"/>
                </a:schemeClr>
              </a:solidFill>
              <a:latin typeface="Arial Narrow" panose="020B0606020202030204" pitchFamily="34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31637BF-FC19-3E18-BC73-F0D29506018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002624" y="4906189"/>
            <a:ext cx="3998167" cy="962293"/>
          </a:xfrm>
        </p:spPr>
        <p:txBody>
          <a:bodyPr/>
          <a:lstStyle/>
          <a:p>
            <a:pPr marL="0" indent="0">
              <a:buNone/>
            </a:pPr>
            <a:r>
              <a:rPr lang="en-IN" b="1" u="sng" dirty="0">
                <a:solidFill>
                  <a:schemeClr val="accent5"/>
                </a:solidFill>
              </a:rPr>
              <a:t>Input</a:t>
            </a:r>
          </a:p>
          <a:p>
            <a:pPr marL="0" indent="0">
              <a:buNone/>
            </a:pPr>
            <a:r>
              <a:rPr lang="en-IN" cap="none" dirty="0"/>
              <a:t>Coaching/education institution name.</a:t>
            </a:r>
          </a:p>
        </p:txBody>
      </p:sp>
    </p:spTree>
    <p:extLst>
      <p:ext uri="{BB962C8B-B14F-4D97-AF65-F5344CB8AC3E}">
        <p14:creationId xmlns:p14="http://schemas.microsoft.com/office/powerpoint/2010/main" val="36497223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4005A8-7130-7AE4-0887-57D7EE1107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6372" y="310608"/>
            <a:ext cx="3179255" cy="827728"/>
          </a:xfrm>
        </p:spPr>
        <p:txBody>
          <a:bodyPr>
            <a:normAutofit/>
          </a:bodyPr>
          <a:lstStyle/>
          <a:p>
            <a:pPr marL="571500" indent="-571500">
              <a:buFont typeface="Wingdings" panose="05000000000000000000" pitchFamily="2" charset="2"/>
              <a:buChar char="§"/>
            </a:pPr>
            <a:r>
              <a:rPr lang="en-IN" sz="4000" b="1" u="sng" dirty="0"/>
              <a:t>timely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8D0132-66EB-F945-A74B-0D64ACBB0E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7953" y="1414680"/>
            <a:ext cx="1176994" cy="679994"/>
          </a:xfrm>
        </p:spPr>
        <p:txBody>
          <a:bodyPr/>
          <a:lstStyle/>
          <a:p>
            <a:r>
              <a:rPr lang="en-IN" sz="2000" b="1" u="sng" dirty="0">
                <a:solidFill>
                  <a:schemeClr val="accent5"/>
                </a:solidFill>
              </a:rPr>
              <a:t>output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80E0750-3573-B0B6-E7E0-FD58D21BE9E6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953" y="2239347"/>
            <a:ext cx="7008627" cy="4525347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8280E19-2838-EBA8-9AE2-F8010A9357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322758" y="2094674"/>
            <a:ext cx="4721289" cy="1507629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800" b="0" i="1" cap="none" dirty="0">
                <a:solidFill>
                  <a:schemeClr val="accent2">
                    <a:lumMod val="75000"/>
                  </a:schemeClr>
                </a:solidFill>
                <a:effectLst/>
                <a:latin typeface="Arial Narrow" panose="020B0606020202030204" pitchFamily="34" charset="0"/>
              </a:rPr>
              <a:t>Timely automates company time tracking, so you and your team can</a:t>
            </a:r>
            <a:r>
              <a:rPr lang="en-US" sz="2800" b="1" i="1" cap="none" dirty="0">
                <a:solidFill>
                  <a:schemeClr val="accent2">
                    <a:lumMod val="75000"/>
                  </a:schemeClr>
                </a:solidFill>
                <a:latin typeface="Arial Narrow" panose="020B0606020202030204" pitchFamily="34" charset="0"/>
              </a:rPr>
              <a:t> </a:t>
            </a:r>
            <a:r>
              <a:rPr lang="en-US" sz="2800" b="1" i="1" cap="none" dirty="0">
                <a:solidFill>
                  <a:schemeClr val="accent2">
                    <a:lumMod val="75000"/>
                  </a:schemeClr>
                </a:solidFill>
                <a:effectLst/>
                <a:latin typeface="Arial Narrow" panose="020B0606020202030204" pitchFamily="34" charset="0"/>
              </a:rPr>
              <a:t>focus on the work that matters..</a:t>
            </a:r>
            <a:endParaRPr lang="en-IN" sz="2800" i="1" cap="none" dirty="0">
              <a:solidFill>
                <a:schemeClr val="accent2">
                  <a:lumMod val="75000"/>
                </a:schemeClr>
              </a:solidFill>
              <a:latin typeface="Arial Narrow" panose="020B0606020202030204" pitchFamily="34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331274C-8EE0-BB22-B2F9-D9FD50CD901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685627" y="4956109"/>
            <a:ext cx="3299928" cy="9657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b="1" u="sng" dirty="0">
                <a:solidFill>
                  <a:schemeClr val="accent5"/>
                </a:solidFill>
              </a:rPr>
              <a:t>Input</a:t>
            </a:r>
          </a:p>
          <a:p>
            <a:pPr marL="0" indent="0">
              <a:buNone/>
            </a:pPr>
            <a:r>
              <a:rPr lang="en-IN" cap="none" dirty="0" err="1"/>
              <a:t>Itraino</a:t>
            </a:r>
            <a:r>
              <a:rPr lang="en-IN" cap="none" dirty="0"/>
              <a:t> institution tracking.</a:t>
            </a:r>
          </a:p>
        </p:txBody>
      </p:sp>
    </p:spTree>
    <p:extLst>
      <p:ext uri="{BB962C8B-B14F-4D97-AF65-F5344CB8AC3E}">
        <p14:creationId xmlns:p14="http://schemas.microsoft.com/office/powerpoint/2010/main" val="2967188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75B52C-2251-28ED-856C-52B14ACE923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marL="685800" indent="-685800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IN" dirty="0">
                <a:highlight>
                  <a:srgbClr val="808000"/>
                </a:highlight>
                <a:latin typeface="Algerian" panose="04020705040A02060702" pitchFamily="82" charset="0"/>
              </a:rPr>
              <a:t>Artificial intelligence</a:t>
            </a:r>
            <a:br>
              <a:rPr lang="en-IN" dirty="0">
                <a:highlight>
                  <a:srgbClr val="808000"/>
                </a:highlight>
                <a:latin typeface="Algerian" panose="04020705040A02060702" pitchFamily="82" charset="0"/>
              </a:rPr>
            </a:br>
            <a:r>
              <a:rPr lang="en-IN" dirty="0">
                <a:highlight>
                  <a:srgbClr val="808000"/>
                </a:highlight>
                <a:latin typeface="Algerian" panose="04020705040A02060702" pitchFamily="82" charset="0"/>
              </a:rPr>
              <a:t>research tools</a:t>
            </a:r>
          </a:p>
        </p:txBody>
      </p:sp>
    </p:spTree>
    <p:extLst>
      <p:ext uri="{BB962C8B-B14F-4D97-AF65-F5344CB8AC3E}">
        <p14:creationId xmlns:p14="http://schemas.microsoft.com/office/powerpoint/2010/main" val="489251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EA5C1-7A29-2B0A-0920-6C82E251DF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0474" y="4238"/>
            <a:ext cx="7573973" cy="1603922"/>
          </a:xfrm>
        </p:spPr>
        <p:txBody>
          <a:bodyPr>
            <a:normAutofit/>
          </a:bodyPr>
          <a:lstStyle/>
          <a:p>
            <a:pPr marL="571500" indent="-571500">
              <a:buFont typeface="Wingdings" panose="05000000000000000000" pitchFamily="2" charset="2"/>
              <a:buChar char="§"/>
            </a:pPr>
            <a:r>
              <a:rPr lang="en-IN" sz="4000" b="1" u="sng" dirty="0"/>
              <a:t>FLIKI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027E54-D11B-89F2-8B0A-59523CB109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04730" y="1408921"/>
            <a:ext cx="8705460" cy="1370657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800" i="1" cap="none" dirty="0" err="1">
                <a:solidFill>
                  <a:schemeClr val="accent2">
                    <a:lumMod val="75000"/>
                  </a:schemeClr>
                </a:solidFill>
                <a:latin typeface="Arial Narrow" panose="020B0606020202030204" pitchFamily="34" charset="0"/>
              </a:rPr>
              <a:t>Fliki</a:t>
            </a:r>
            <a:r>
              <a:rPr lang="en-US" sz="2800" i="1" cap="none" dirty="0">
                <a:solidFill>
                  <a:schemeClr val="accent2">
                    <a:lumMod val="75000"/>
                  </a:schemeClr>
                </a:solidFill>
                <a:effectLst/>
                <a:latin typeface="Arial Narrow" panose="020B0606020202030204" pitchFamily="34" charset="0"/>
              </a:rPr>
              <a:t> is an text to video and text to speech creator that helps you create quality audio and video content in minutes</a:t>
            </a:r>
            <a:r>
              <a:rPr lang="en-US" sz="2800" b="1" cap="none" dirty="0">
                <a:solidFill>
                  <a:schemeClr val="accent2">
                    <a:lumMod val="75000"/>
                  </a:schemeClr>
                </a:solidFill>
                <a:latin typeface="Arial Narrow" panose="020B0606020202030204" pitchFamily="34" charset="0"/>
              </a:rPr>
              <a:t>.</a:t>
            </a:r>
            <a:endParaRPr lang="en-US" sz="2800" b="1" i="0" cap="none" dirty="0">
              <a:effectLst/>
              <a:latin typeface="Arial Narrow" panose="020B0606020202030204" pitchFamily="34" charset="0"/>
            </a:endParaRPr>
          </a:p>
          <a:p>
            <a:endParaRPr lang="en-IN" dirty="0"/>
          </a:p>
        </p:txBody>
      </p:sp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4C25DA79-E11C-1383-CA3B-07BE6F16FAA3}"/>
              </a:ext>
            </a:extLst>
          </p:cNvPr>
          <p:cNvPicPr>
            <a:picLocks noGrp="1" noChangeAspect="1"/>
          </p:cNvPicPr>
          <p:nvPr>
            <p:ph type="pic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05" b="8905"/>
          <a:stretch/>
        </p:blipFill>
        <p:spPr>
          <a:xfrm>
            <a:off x="597703" y="4628406"/>
            <a:ext cx="3296409" cy="1524000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B13C96-C2EF-6E12-1B0F-A3FB9F9ECDC9}"/>
              </a:ext>
            </a:extLst>
          </p:cNvPr>
          <p:cNvSpPr>
            <a:spLocks noGrp="1"/>
          </p:cNvSpPr>
          <p:nvPr>
            <p:ph type="body" sz="half" idx="18"/>
          </p:nvPr>
        </p:nvSpPr>
        <p:spPr>
          <a:xfrm>
            <a:off x="643949" y="4781082"/>
            <a:ext cx="3296409" cy="1010118"/>
          </a:xfrm>
        </p:spPr>
        <p:txBody>
          <a:bodyPr/>
          <a:lstStyle/>
          <a:p>
            <a:r>
              <a:rPr lang="en-IN" dirty="0"/>
              <a:t> </a:t>
            </a:r>
          </a:p>
        </p:txBody>
      </p:sp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EF8EE9E6-AF88-5D83-8400-69BF3C3E5134}"/>
              </a:ext>
            </a:extLst>
          </p:cNvPr>
          <p:cNvPicPr>
            <a:picLocks noGrp="1" noChangeAspect="1"/>
          </p:cNvPicPr>
          <p:nvPr>
            <p:ph type="pic" idx="2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91" b="8991"/>
          <a:stretch/>
        </p:blipFill>
        <p:spPr>
          <a:xfrm>
            <a:off x="4444324" y="4632215"/>
            <a:ext cx="3303352" cy="1524000"/>
          </a:xfrm>
        </p:spPr>
      </p:pic>
      <p:pic>
        <p:nvPicPr>
          <p:cNvPr id="17" name="Picture Placeholder 16">
            <a:extLst>
              <a:ext uri="{FF2B5EF4-FFF2-40B4-BE49-F238E27FC236}">
                <a16:creationId xmlns:a16="http://schemas.microsoft.com/office/drawing/2014/main" id="{F116360F-ED19-3429-0EEA-6BA1FB5429AB}"/>
              </a:ext>
            </a:extLst>
          </p:cNvPr>
          <p:cNvPicPr>
            <a:picLocks noGrp="1" noChangeAspect="1"/>
          </p:cNvPicPr>
          <p:nvPr>
            <p:ph type="pic" idx="2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11" b="9011"/>
          <a:stretch/>
        </p:blipFill>
        <p:spPr>
          <a:xfrm>
            <a:off x="8297888" y="4643445"/>
            <a:ext cx="3304928" cy="1524000"/>
          </a:xfr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D8E9948-4C84-DB16-507F-5B546AE2EC5A}"/>
              </a:ext>
            </a:extLst>
          </p:cNvPr>
          <p:cNvSpPr txBox="1"/>
          <p:nvPr/>
        </p:nvSpPr>
        <p:spPr>
          <a:xfrm>
            <a:off x="597703" y="2658345"/>
            <a:ext cx="3592149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u="sng" dirty="0">
                <a:solidFill>
                  <a:schemeClr val="accent5"/>
                </a:solidFill>
              </a:rPr>
              <a:t>INPUT</a:t>
            </a:r>
          </a:p>
          <a:p>
            <a:endParaRPr lang="en-IN" sz="2000" b="1" u="sng" dirty="0">
              <a:solidFill>
                <a:schemeClr val="accent5"/>
              </a:solidFill>
            </a:endParaRPr>
          </a:p>
          <a:p>
            <a:r>
              <a:rPr lang="en-IN" dirty="0"/>
              <a:t>Suggest 3 ways to reduce belly fat.</a:t>
            </a:r>
          </a:p>
          <a:p>
            <a:endParaRPr lang="en-IN" dirty="0"/>
          </a:p>
          <a:p>
            <a:endParaRPr lang="en-IN" dirty="0"/>
          </a:p>
          <a:p>
            <a:r>
              <a:rPr lang="en-IN" sz="2000" b="1" u="sng" dirty="0">
                <a:solidFill>
                  <a:schemeClr val="accent5"/>
                </a:solidFill>
              </a:rPr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24392880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43292-7A0C-85FD-E25F-670E29248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4095" y="364518"/>
            <a:ext cx="2215505" cy="885163"/>
          </a:xfrm>
        </p:spPr>
        <p:txBody>
          <a:bodyPr>
            <a:normAutofit/>
          </a:bodyPr>
          <a:lstStyle/>
          <a:p>
            <a:pPr marL="571500" indent="-571500">
              <a:buFont typeface="Wingdings" panose="05000000000000000000" pitchFamily="2" charset="2"/>
              <a:buChar char="§"/>
            </a:pPr>
            <a:r>
              <a:rPr lang="en-IN" sz="4000" b="1" u="sng" dirty="0"/>
              <a:t>elicit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075C5-8275-6556-9C21-95D1C7071B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74320" y="1378913"/>
            <a:ext cx="1529082" cy="679994"/>
          </a:xfrm>
        </p:spPr>
        <p:txBody>
          <a:bodyPr/>
          <a:lstStyle/>
          <a:p>
            <a:r>
              <a:rPr lang="en-IN" sz="2000" b="1" u="sng" dirty="0">
                <a:solidFill>
                  <a:schemeClr val="accent5"/>
                </a:solidFill>
              </a:rPr>
              <a:t>output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8D08BAE-8410-AFF3-144A-9F9B91396D96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" y="2275841"/>
            <a:ext cx="6837680" cy="4400522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ED47EC5-3914-80B2-C57B-251F9163D07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188276" y="2275841"/>
            <a:ext cx="4881804" cy="185928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800" b="1" i="1" cap="none" dirty="0">
                <a:solidFill>
                  <a:schemeClr val="accent2">
                    <a:lumMod val="75000"/>
                  </a:schemeClr>
                </a:solidFill>
                <a:effectLst/>
                <a:latin typeface="Arial Narrow" panose="020B0606020202030204" pitchFamily="34" charset="0"/>
              </a:rPr>
              <a:t>Elicit</a:t>
            </a:r>
            <a:r>
              <a:rPr lang="en-US" sz="2800" b="0" i="1" cap="none" dirty="0">
                <a:solidFill>
                  <a:schemeClr val="accent2">
                    <a:lumMod val="75000"/>
                  </a:schemeClr>
                </a:solidFill>
                <a:effectLst/>
                <a:latin typeface="Arial Narrow" panose="020B0606020202030204" pitchFamily="34" charset="0"/>
              </a:rPr>
              <a:t> uses machine learning to help you with your research: find papers, extract key claims, summarize, brainstorm ideas, and more.</a:t>
            </a:r>
            <a:endParaRPr lang="en-IN" sz="2800" i="1" cap="none" dirty="0">
              <a:solidFill>
                <a:schemeClr val="accent2">
                  <a:lumMod val="75000"/>
                </a:schemeClr>
              </a:solidFill>
              <a:latin typeface="Arial Narrow" panose="020B0606020202030204" pitchFamily="34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FEEBF3D-DF0A-1396-E3BE-E5F158702204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416800" y="4476102"/>
            <a:ext cx="3891281" cy="1341119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IN" sz="2400" b="1" u="sng" dirty="0">
                <a:solidFill>
                  <a:schemeClr val="accent5"/>
                </a:solidFill>
              </a:rPr>
              <a:t>Input</a:t>
            </a:r>
          </a:p>
          <a:p>
            <a:pPr marL="0" indent="0">
              <a:buNone/>
            </a:pPr>
            <a:r>
              <a:rPr lang="en-IN" sz="2400" cap="none" dirty="0"/>
              <a:t>Comparative study between old and new tax regime for the </a:t>
            </a:r>
            <a:r>
              <a:rPr lang="en-IN" sz="2400" cap="none" dirty="0" err="1"/>
              <a:t>f.Y.</a:t>
            </a:r>
            <a:r>
              <a:rPr lang="en-IN" sz="2400" cap="none" dirty="0"/>
              <a:t> 2023-2024.</a:t>
            </a:r>
          </a:p>
        </p:txBody>
      </p:sp>
    </p:spTree>
    <p:extLst>
      <p:ext uri="{BB962C8B-B14F-4D97-AF65-F5344CB8AC3E}">
        <p14:creationId xmlns:p14="http://schemas.microsoft.com/office/powerpoint/2010/main" val="31057984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1AD3AA-DC73-F799-FC65-5CB0F0BE8B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1680" y="262917"/>
            <a:ext cx="3546466" cy="905483"/>
          </a:xfrm>
        </p:spPr>
        <p:txBody>
          <a:bodyPr>
            <a:normAutofit/>
          </a:bodyPr>
          <a:lstStyle/>
          <a:p>
            <a:pPr marL="571500" indent="-571500">
              <a:buFont typeface="Wingdings" panose="05000000000000000000" pitchFamily="2" charset="2"/>
              <a:buChar char="§"/>
            </a:pPr>
            <a:r>
              <a:rPr lang="en-IN" sz="4000" b="1" u="sng" dirty="0"/>
              <a:t>Wizdom.ai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2A7AE7-3C3C-3297-CDF7-C2B4DF4B67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1633" y="1365179"/>
            <a:ext cx="1163322" cy="679994"/>
          </a:xfrm>
        </p:spPr>
        <p:txBody>
          <a:bodyPr/>
          <a:lstStyle/>
          <a:p>
            <a:r>
              <a:rPr lang="en-IN" sz="2000" b="1" u="sng" cap="none" dirty="0">
                <a:solidFill>
                  <a:schemeClr val="accent5"/>
                </a:solidFill>
              </a:rPr>
              <a:t>OUTPUT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2333198-79C9-8F38-2883-3A063532B2D0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" y="2143761"/>
            <a:ext cx="6827520" cy="4572000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A7E85D6-239A-CFCF-5D32-FC4ADEDC87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122160" y="1871309"/>
            <a:ext cx="4947919" cy="2333062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800" b="0" i="1" cap="none" dirty="0" err="1">
                <a:solidFill>
                  <a:schemeClr val="accent2">
                    <a:lumMod val="75000"/>
                  </a:schemeClr>
                </a:solidFill>
                <a:effectLst/>
                <a:latin typeface="Arial Narrow" panose="020B0606020202030204" pitchFamily="34" charset="0"/>
              </a:rPr>
              <a:t>Wizdom.Ai</a:t>
            </a:r>
            <a:r>
              <a:rPr lang="en-US" sz="2800" b="0" i="1" cap="none" dirty="0">
                <a:solidFill>
                  <a:schemeClr val="accent2">
                    <a:lumMod val="75000"/>
                  </a:schemeClr>
                </a:solidFill>
                <a:effectLst/>
                <a:latin typeface="Arial Narrow" panose="020B0606020202030204" pitchFamily="34" charset="0"/>
              </a:rPr>
              <a:t> combines data from a number of sources, and uses AI &amp; machine learning to connect these disparate sources into a single, searchable graph.</a:t>
            </a:r>
            <a:endParaRPr lang="en-IN" sz="2800" i="1" cap="none" dirty="0">
              <a:solidFill>
                <a:schemeClr val="accent2">
                  <a:lumMod val="75000"/>
                </a:schemeClr>
              </a:solidFill>
              <a:latin typeface="Arial Narrow" panose="020B0606020202030204" pitchFamily="34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C2473A8-7C24-567E-F8E6-DBC6D0159EA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518400" y="5029201"/>
            <a:ext cx="3291841" cy="955040"/>
          </a:xfrm>
        </p:spPr>
        <p:txBody>
          <a:bodyPr/>
          <a:lstStyle/>
          <a:p>
            <a:pPr marL="0" indent="0">
              <a:buNone/>
            </a:pPr>
            <a:r>
              <a:rPr lang="en-IN" b="1" u="sng" dirty="0">
                <a:solidFill>
                  <a:schemeClr val="accent5"/>
                </a:solidFill>
              </a:rPr>
              <a:t>Input</a:t>
            </a:r>
          </a:p>
          <a:p>
            <a:pPr marL="0" indent="0">
              <a:buNone/>
            </a:pPr>
            <a:r>
              <a:rPr lang="en-IN" cap="none" dirty="0"/>
              <a:t>Most researched topics</a:t>
            </a:r>
            <a:r>
              <a:rPr lang="en-IN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625664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343FBC-2C73-AB4A-0AC5-EF2776C503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3063" y="292994"/>
            <a:ext cx="6333001" cy="1010122"/>
          </a:xfrm>
        </p:spPr>
        <p:txBody>
          <a:bodyPr>
            <a:normAutofit/>
          </a:bodyPr>
          <a:lstStyle/>
          <a:p>
            <a:pPr marL="571500" indent="-571500">
              <a:buFont typeface="Wingdings" panose="05000000000000000000" pitchFamily="2" charset="2"/>
              <a:buChar char="§"/>
            </a:pPr>
            <a:r>
              <a:rPr lang="en-IN" sz="4000" b="1" u="sng" dirty="0" err="1"/>
              <a:t>powtooN</a:t>
            </a:r>
            <a:endParaRPr lang="en-IN" sz="4000" b="1" u="sng" dirty="0"/>
          </a:p>
        </p:txBody>
      </p:sp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725F108C-A1F5-5E31-0D56-A82D5C0842E3}"/>
              </a:ext>
            </a:extLst>
          </p:cNvPr>
          <p:cNvPicPr>
            <a:picLocks noGrp="1" noChangeAspect="1"/>
          </p:cNvPicPr>
          <p:nvPr>
            <p:ph type="pic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95" b="8895"/>
          <a:stretch>
            <a:fillRect/>
          </a:stretch>
        </p:blipFill>
        <p:spPr>
          <a:xfrm>
            <a:off x="699170" y="4816497"/>
            <a:ext cx="3296409" cy="1524000"/>
          </a:xfrm>
        </p:spPr>
      </p:pic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51A4871E-A16B-556E-F446-EFD63E2F8EDB}"/>
              </a:ext>
            </a:extLst>
          </p:cNvPr>
          <p:cNvPicPr>
            <a:picLocks noGrp="1" noChangeAspect="1"/>
          </p:cNvPicPr>
          <p:nvPr>
            <p:ph type="pic" idx="2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94" b="8994"/>
          <a:stretch>
            <a:fillRect/>
          </a:stretch>
        </p:blipFill>
        <p:spPr>
          <a:xfrm>
            <a:off x="4444324" y="4816497"/>
            <a:ext cx="3303352" cy="1524000"/>
          </a:xfrm>
        </p:spPr>
      </p:pic>
      <p:pic>
        <p:nvPicPr>
          <p:cNvPr id="17" name="Picture Placeholder 16">
            <a:extLst>
              <a:ext uri="{FF2B5EF4-FFF2-40B4-BE49-F238E27FC236}">
                <a16:creationId xmlns:a16="http://schemas.microsoft.com/office/drawing/2014/main" id="{A8BD8F71-1C63-3AA4-D140-9F7AA7BCAEDB}"/>
              </a:ext>
            </a:extLst>
          </p:cNvPr>
          <p:cNvPicPr>
            <a:picLocks noGrp="1" noChangeAspect="1"/>
          </p:cNvPicPr>
          <p:nvPr>
            <p:ph type="pic" idx="2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94" b="8994"/>
          <a:stretch>
            <a:fillRect/>
          </a:stretch>
        </p:blipFill>
        <p:spPr>
          <a:xfrm>
            <a:off x="8196421" y="4816497"/>
            <a:ext cx="3304928" cy="1524000"/>
          </a:xfr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CD2A925-FA0F-6B5D-9513-BFDEEECC2848}"/>
              </a:ext>
            </a:extLst>
          </p:cNvPr>
          <p:cNvSpPr>
            <a:spLocks noGrp="1"/>
          </p:cNvSpPr>
          <p:nvPr>
            <p:ph type="body" sz="half" idx="20"/>
          </p:nvPr>
        </p:nvSpPr>
        <p:spPr>
          <a:xfrm>
            <a:off x="466531" y="1430408"/>
            <a:ext cx="11579290" cy="1010121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2400" i="1" cap="none" dirty="0" err="1">
                <a:solidFill>
                  <a:schemeClr val="accent2">
                    <a:lumMod val="75000"/>
                  </a:schemeClr>
                </a:solidFill>
                <a:effectLst/>
                <a:latin typeface="Arial Narrow" panose="020B0606020202030204" pitchFamily="34" charset="0"/>
              </a:rPr>
              <a:t>Powtoon</a:t>
            </a:r>
            <a:r>
              <a:rPr lang="en-US" sz="2400" i="1" cap="none" dirty="0">
                <a:solidFill>
                  <a:schemeClr val="accent2">
                    <a:lumMod val="75000"/>
                  </a:schemeClr>
                </a:solidFill>
                <a:effectLst/>
                <a:latin typeface="Arial Narrow" panose="020B0606020202030204" pitchFamily="34" charset="0"/>
              </a:rPr>
              <a:t> is a web-based animation software that allows users to create animated presentations by manipulating pre-created objects, imported images, provided music and user-created voice-overs</a:t>
            </a:r>
            <a:r>
              <a:rPr lang="en-US" sz="2400" b="0" i="0" cap="none" dirty="0">
                <a:solidFill>
                  <a:schemeClr val="accent2">
                    <a:lumMod val="75000"/>
                  </a:schemeClr>
                </a:solidFill>
                <a:effectLst/>
                <a:latin typeface="Arial Narrow" panose="020B0606020202030204" pitchFamily="34" charset="0"/>
              </a:rPr>
              <a:t>.</a:t>
            </a:r>
            <a:endParaRPr lang="en-IN" sz="2400" cap="none" dirty="0">
              <a:solidFill>
                <a:schemeClr val="accent2">
                  <a:lumMod val="75000"/>
                </a:schemeClr>
              </a:solidFill>
              <a:latin typeface="Arial Narrow" panose="020B060602020203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46CC237-B80E-6968-A6C3-E803B3320AC8}"/>
              </a:ext>
            </a:extLst>
          </p:cNvPr>
          <p:cNvSpPr txBox="1"/>
          <p:nvPr/>
        </p:nvSpPr>
        <p:spPr>
          <a:xfrm>
            <a:off x="699170" y="2757769"/>
            <a:ext cx="4743891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u="sng" dirty="0">
                <a:solidFill>
                  <a:schemeClr val="accent5"/>
                </a:solidFill>
              </a:rPr>
              <a:t>INPUT</a:t>
            </a:r>
          </a:p>
          <a:p>
            <a:endParaRPr lang="en-IN" sz="2000" b="1" u="sng" dirty="0">
              <a:solidFill>
                <a:schemeClr val="accent5"/>
              </a:solidFill>
            </a:endParaRPr>
          </a:p>
          <a:p>
            <a:r>
              <a:rPr lang="en-IN" dirty="0"/>
              <a:t>Wedding invitation.</a:t>
            </a:r>
          </a:p>
          <a:p>
            <a:endParaRPr lang="en-IN" dirty="0"/>
          </a:p>
          <a:p>
            <a:endParaRPr lang="en-IN" dirty="0"/>
          </a:p>
          <a:p>
            <a:r>
              <a:rPr lang="en-IN" sz="2000" b="1" u="sng" dirty="0">
                <a:solidFill>
                  <a:schemeClr val="accent5"/>
                </a:solidFill>
              </a:rPr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25575523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6C41E8-A69F-DDD6-F0AF-475D8C84E9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4481" y="2000581"/>
            <a:ext cx="8689976" cy="2509213"/>
          </a:xfrm>
        </p:spPr>
        <p:txBody>
          <a:bodyPr>
            <a:normAutofit/>
          </a:bodyPr>
          <a:lstStyle/>
          <a:p>
            <a:pPr marL="685800" indent="-685800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IN" dirty="0">
                <a:highlight>
                  <a:srgbClr val="808000"/>
                </a:highlight>
                <a:latin typeface="Algerian" panose="04020705040A02060702" pitchFamily="82" charset="0"/>
              </a:rPr>
              <a:t>ARTIFICIAL INTELLIGENCE IMAGE AND ART </a:t>
            </a:r>
            <a:br>
              <a:rPr lang="en-IN" dirty="0">
                <a:highlight>
                  <a:srgbClr val="808000"/>
                </a:highlight>
                <a:latin typeface="Algerian" panose="04020705040A02060702" pitchFamily="82" charset="0"/>
              </a:rPr>
            </a:br>
            <a:r>
              <a:rPr lang="en-IN" dirty="0">
                <a:highlight>
                  <a:srgbClr val="808000"/>
                </a:highlight>
                <a:latin typeface="Algerian" panose="04020705040A02060702" pitchFamily="82" charset="0"/>
              </a:rPr>
              <a:t>GENERATORS AND EDITORS</a:t>
            </a:r>
          </a:p>
        </p:txBody>
      </p:sp>
    </p:spTree>
    <p:extLst>
      <p:ext uri="{BB962C8B-B14F-4D97-AF65-F5344CB8AC3E}">
        <p14:creationId xmlns:p14="http://schemas.microsoft.com/office/powerpoint/2010/main" val="9867261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EB0B2A-6A5D-2FB3-2E16-1DBFA523C3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4322" y="82350"/>
            <a:ext cx="5934969" cy="804055"/>
          </a:xfrm>
        </p:spPr>
        <p:txBody>
          <a:bodyPr>
            <a:norm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IN" sz="4000" b="1" u="sng" dirty="0"/>
              <a:t>DALL-E2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7E595383-D859-C649-A05F-38CF0370157B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27" r="32327"/>
          <a:stretch>
            <a:fillRect/>
          </a:stretch>
        </p:blipFill>
        <p:spPr>
          <a:xfrm>
            <a:off x="7338527" y="1212234"/>
            <a:ext cx="4068146" cy="5181600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92667B-90E2-B5BC-9BCD-E64C59D9C7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42597" y="1754964"/>
            <a:ext cx="6820678" cy="2266530"/>
          </a:xfrm>
        </p:spPr>
        <p:txBody>
          <a:bodyPr>
            <a:noAutofit/>
          </a:bodyPr>
          <a:lstStyle/>
          <a:p>
            <a:pPr algn="l">
              <a:lnSpc>
                <a:spcPct val="100000"/>
              </a:lnSpc>
            </a:pPr>
            <a:r>
              <a:rPr lang="en-US" sz="2800" i="1" cap="none" dirty="0">
                <a:solidFill>
                  <a:schemeClr val="accent2">
                    <a:lumMod val="75000"/>
                  </a:schemeClr>
                </a:solidFill>
                <a:effectLst/>
                <a:latin typeface="Arial Narrow" panose="020B0606020202030204" pitchFamily="34" charset="0"/>
              </a:rPr>
              <a:t>DALL-E (stylized as DALL·E) and DALL-E2 are </a:t>
            </a:r>
            <a:r>
              <a:rPr lang="en-US" sz="2800" i="1" cap="none" dirty="0">
                <a:solidFill>
                  <a:schemeClr val="accent2">
                    <a:lumMod val="75000"/>
                  </a:schemeClr>
                </a:solidFill>
                <a:latin typeface="Arial Narrow" panose="020B0606020202030204" pitchFamily="34" charset="0"/>
              </a:rPr>
              <a:t>text-to-image models </a:t>
            </a:r>
            <a:r>
              <a:rPr lang="en-US" sz="2800" i="1" cap="none" dirty="0">
                <a:solidFill>
                  <a:schemeClr val="accent2">
                    <a:lumMod val="75000"/>
                  </a:schemeClr>
                </a:solidFill>
                <a:effectLst/>
                <a:latin typeface="Arial Narrow" panose="020B0606020202030204" pitchFamily="34" charset="0"/>
              </a:rPr>
              <a:t>developed by </a:t>
            </a:r>
            <a:r>
              <a:rPr lang="en-US" sz="2800" i="1" cap="none" dirty="0" err="1">
                <a:solidFill>
                  <a:schemeClr val="accent2">
                    <a:lumMod val="75000"/>
                  </a:schemeClr>
                </a:solidFill>
                <a:effectLst/>
                <a:latin typeface="Arial Narrow" panose="020B0606020202030204" pitchFamily="34" charset="0"/>
              </a:rPr>
              <a:t>openai</a:t>
            </a:r>
            <a:r>
              <a:rPr lang="en-US" sz="2800" i="1" cap="none" dirty="0">
                <a:solidFill>
                  <a:schemeClr val="accent2">
                    <a:lumMod val="75000"/>
                  </a:schemeClr>
                </a:solidFill>
                <a:latin typeface="Arial Narrow" panose="020B0606020202030204" pitchFamily="34" charset="0"/>
              </a:rPr>
              <a:t> </a:t>
            </a:r>
            <a:r>
              <a:rPr lang="en-US" sz="2800" i="1" cap="none" dirty="0">
                <a:solidFill>
                  <a:schemeClr val="accent2">
                    <a:lumMod val="75000"/>
                  </a:schemeClr>
                </a:solidFill>
                <a:effectLst/>
                <a:latin typeface="Arial Narrow" panose="020B0606020202030204" pitchFamily="34" charset="0"/>
              </a:rPr>
              <a:t>using </a:t>
            </a:r>
            <a:r>
              <a:rPr lang="en-US" sz="2800" i="1" cap="none" dirty="0">
                <a:solidFill>
                  <a:schemeClr val="accent2">
                    <a:lumMod val="75000"/>
                  </a:schemeClr>
                </a:solidFill>
                <a:latin typeface="Arial Narrow" panose="020B0606020202030204" pitchFamily="34" charset="0"/>
              </a:rPr>
              <a:t>deep learning </a:t>
            </a:r>
            <a:r>
              <a:rPr lang="en-US" sz="2800" i="1" cap="none" dirty="0">
                <a:solidFill>
                  <a:schemeClr val="accent2">
                    <a:lumMod val="75000"/>
                  </a:schemeClr>
                </a:solidFill>
                <a:effectLst/>
                <a:latin typeface="Arial Narrow" panose="020B0606020202030204" pitchFamily="34" charset="0"/>
              </a:rPr>
              <a:t>methodologies to generate </a:t>
            </a:r>
            <a:r>
              <a:rPr lang="en-US" sz="2800" i="1" cap="none" dirty="0">
                <a:solidFill>
                  <a:schemeClr val="accent2">
                    <a:lumMod val="75000"/>
                  </a:schemeClr>
                </a:solidFill>
                <a:latin typeface="Arial Narrow" panose="020B0606020202030204" pitchFamily="34" charset="0"/>
              </a:rPr>
              <a:t>digital images</a:t>
            </a:r>
            <a:r>
              <a:rPr lang="en-US" sz="2800" i="1" cap="none" dirty="0">
                <a:solidFill>
                  <a:schemeClr val="accent2">
                    <a:lumMod val="75000"/>
                  </a:schemeClr>
                </a:solidFill>
                <a:effectLst/>
                <a:latin typeface="Arial Narrow" panose="020B0606020202030204" pitchFamily="34" charset="0"/>
              </a:rPr>
              <a:t> from natural</a:t>
            </a:r>
            <a:r>
              <a:rPr lang="en-US" sz="2800" i="1" cap="none" dirty="0">
                <a:solidFill>
                  <a:schemeClr val="accent2">
                    <a:lumMod val="75000"/>
                  </a:schemeClr>
                </a:solidFill>
                <a:latin typeface="Arial Narrow" panose="020B0606020202030204" pitchFamily="34" charset="0"/>
              </a:rPr>
              <a:t> language </a:t>
            </a:r>
            <a:r>
              <a:rPr lang="en-US" sz="2800" i="1" cap="none" dirty="0">
                <a:solidFill>
                  <a:schemeClr val="accent2">
                    <a:lumMod val="75000"/>
                  </a:schemeClr>
                </a:solidFill>
                <a:effectLst/>
                <a:latin typeface="Arial Narrow" panose="020B0606020202030204" pitchFamily="34" charset="0"/>
              </a:rPr>
              <a:t>descriptions, called "prompts".</a:t>
            </a:r>
            <a:endParaRPr lang="en-IN" sz="2800" i="1" cap="none" dirty="0">
              <a:solidFill>
                <a:schemeClr val="accent2">
                  <a:lumMod val="75000"/>
                </a:schemeClr>
              </a:solidFill>
              <a:latin typeface="Arial Narrow" panose="020B0606020202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853B06-91AB-BF2C-0ADC-F9EE1CDE9560}"/>
              </a:ext>
            </a:extLst>
          </p:cNvPr>
          <p:cNvSpPr txBox="1"/>
          <p:nvPr/>
        </p:nvSpPr>
        <p:spPr>
          <a:xfrm>
            <a:off x="8775440" y="677021"/>
            <a:ext cx="32937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u="sng" dirty="0">
                <a:solidFill>
                  <a:schemeClr val="accent5"/>
                </a:solidFill>
              </a:rPr>
              <a:t>OUTPUT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05208F-2B90-FF25-3100-FE6FB633EB1C}"/>
              </a:ext>
            </a:extLst>
          </p:cNvPr>
          <p:cNvSpPr txBox="1"/>
          <p:nvPr/>
        </p:nvSpPr>
        <p:spPr>
          <a:xfrm>
            <a:off x="401217" y="4854951"/>
            <a:ext cx="4907902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u="sng" dirty="0">
                <a:solidFill>
                  <a:schemeClr val="accent5"/>
                </a:solidFill>
              </a:rPr>
              <a:t>INPUT</a:t>
            </a:r>
          </a:p>
          <a:p>
            <a:endParaRPr lang="en-IN" sz="2000" b="1" u="sng" dirty="0">
              <a:solidFill>
                <a:schemeClr val="accent5"/>
              </a:solidFill>
            </a:endParaRPr>
          </a:p>
          <a:p>
            <a:r>
              <a:rPr lang="en-IN" dirty="0">
                <a:solidFill>
                  <a:schemeClr val="tx1">
                    <a:lumMod val="95000"/>
                    <a:lumOff val="5000"/>
                  </a:schemeClr>
                </a:solidFill>
              </a:rPr>
              <a:t>A sunlit indoor lounge with a pool with clear water and another pool with translucent pastel pink water, next to a big window, digital art.</a:t>
            </a:r>
          </a:p>
        </p:txBody>
      </p:sp>
    </p:spTree>
    <p:extLst>
      <p:ext uri="{BB962C8B-B14F-4D97-AF65-F5344CB8AC3E}">
        <p14:creationId xmlns:p14="http://schemas.microsoft.com/office/powerpoint/2010/main" val="16972884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E0233-DD1F-9E05-5112-55141DB9D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1962" y="73025"/>
            <a:ext cx="7007290" cy="866592"/>
          </a:xfrm>
        </p:spPr>
        <p:txBody>
          <a:bodyPr>
            <a:normAutofit/>
          </a:bodyPr>
          <a:lstStyle/>
          <a:p>
            <a:pPr marL="571500" indent="-571500">
              <a:buFont typeface="Wingdings" panose="05000000000000000000" pitchFamily="2" charset="2"/>
              <a:buChar char="§"/>
            </a:pPr>
            <a:r>
              <a:rPr lang="en-IN" sz="4000" b="1" u="sng" dirty="0"/>
              <a:t>DREAMSTUDIO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6255753-7A35-FA96-BDAA-48B2385C69B6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207" y="3144514"/>
            <a:ext cx="6232847" cy="3424237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08A156B-08FA-BB7B-7706-037C5B3212DE}"/>
              </a:ext>
            </a:extLst>
          </p:cNvPr>
          <p:cNvSpPr txBox="1"/>
          <p:nvPr/>
        </p:nvSpPr>
        <p:spPr>
          <a:xfrm>
            <a:off x="942391" y="1274473"/>
            <a:ext cx="105622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i="1" dirty="0" err="1">
                <a:solidFill>
                  <a:schemeClr val="accent2">
                    <a:lumMod val="75000"/>
                  </a:schemeClr>
                </a:solidFill>
                <a:effectLst/>
                <a:latin typeface="Arial Narrow" panose="020B0606020202030204" pitchFamily="34" charset="0"/>
              </a:rPr>
              <a:t>DreamStudio</a:t>
            </a:r>
            <a:r>
              <a:rPr lang="en-US" sz="2400" b="0" i="1" dirty="0">
                <a:solidFill>
                  <a:schemeClr val="accent2">
                    <a:lumMod val="75000"/>
                  </a:schemeClr>
                </a:solidFill>
                <a:effectLst/>
                <a:latin typeface="Arial Narrow" panose="020B0606020202030204" pitchFamily="34" charset="0"/>
              </a:rPr>
              <a:t> is an easy-to-use interface for creating images using the latest version of the Stable Diffusion image generation model. Stable Diffusion is a fast, efficient model for creating images from text which understands the relationships between words and images.</a:t>
            </a:r>
            <a:endParaRPr lang="en-IN" sz="2400" i="1" dirty="0">
              <a:solidFill>
                <a:schemeClr val="accent2">
                  <a:lumMod val="75000"/>
                </a:schemeClr>
              </a:solidFill>
              <a:latin typeface="Arial Narrow" panose="020B0606020202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9C36BBD-73C7-AA68-56EA-5ED07DBE867F}"/>
              </a:ext>
            </a:extLst>
          </p:cNvPr>
          <p:cNvSpPr txBox="1"/>
          <p:nvPr/>
        </p:nvSpPr>
        <p:spPr>
          <a:xfrm>
            <a:off x="429207" y="2615710"/>
            <a:ext cx="24352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u="sng" dirty="0">
                <a:solidFill>
                  <a:schemeClr val="accent5"/>
                </a:solidFill>
              </a:rPr>
              <a:t>OUTPUT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AE9418-B80D-9F4A-4531-B7C831D02CB6}"/>
              </a:ext>
            </a:extLst>
          </p:cNvPr>
          <p:cNvSpPr txBox="1"/>
          <p:nvPr/>
        </p:nvSpPr>
        <p:spPr>
          <a:xfrm flipH="1">
            <a:off x="7119257" y="3847764"/>
            <a:ext cx="4786603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u="sng" dirty="0">
                <a:solidFill>
                  <a:schemeClr val="accent5"/>
                </a:solidFill>
              </a:rPr>
              <a:t>INPUT</a:t>
            </a:r>
          </a:p>
          <a:p>
            <a:endParaRPr lang="en-IN" sz="2000" b="1" u="sng" dirty="0">
              <a:solidFill>
                <a:schemeClr val="accent5"/>
              </a:solidFill>
            </a:endParaRPr>
          </a:p>
          <a:p>
            <a:r>
              <a:rPr lang="en-IN" dirty="0"/>
              <a:t>Stylish and contemporary hotel with a unique form and façade, featuring luxury amenities and stunning views, modern, visually stunning.</a:t>
            </a:r>
          </a:p>
        </p:txBody>
      </p:sp>
    </p:spTree>
    <p:extLst>
      <p:ext uri="{BB962C8B-B14F-4D97-AF65-F5344CB8AC3E}">
        <p14:creationId xmlns:p14="http://schemas.microsoft.com/office/powerpoint/2010/main" val="973203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280CD-0F6E-958D-16AD-9922A8464C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19167" y="1801169"/>
            <a:ext cx="8689976" cy="3097402"/>
          </a:xfrm>
        </p:spPr>
        <p:txBody>
          <a:bodyPr>
            <a:noAutofit/>
          </a:bodyPr>
          <a:lstStyle/>
          <a:p>
            <a:pPr marL="685800" indent="-685800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IN" dirty="0">
                <a:highlight>
                  <a:srgbClr val="808000"/>
                </a:highlight>
                <a:latin typeface="Algerian" panose="04020705040A02060702" pitchFamily="82" charset="0"/>
              </a:rPr>
              <a:t>ARTIFICIAL INTELLIGENCE CONTENT CREATION AND WRITNG TOOLS AND </a:t>
            </a:r>
            <a:br>
              <a:rPr lang="en-IN" dirty="0">
                <a:highlight>
                  <a:srgbClr val="808000"/>
                </a:highlight>
                <a:latin typeface="Algerian" panose="04020705040A02060702" pitchFamily="82" charset="0"/>
              </a:rPr>
            </a:br>
            <a:r>
              <a:rPr lang="en-IN" dirty="0">
                <a:highlight>
                  <a:srgbClr val="808000"/>
                </a:highlight>
                <a:latin typeface="Algerian" panose="04020705040A02060702" pitchFamily="82" charset="0"/>
              </a:rPr>
              <a:t>TEXT GENERATORS</a:t>
            </a:r>
          </a:p>
        </p:txBody>
      </p:sp>
    </p:spTree>
    <p:extLst>
      <p:ext uri="{BB962C8B-B14F-4D97-AF65-F5344CB8AC3E}">
        <p14:creationId xmlns:p14="http://schemas.microsoft.com/office/powerpoint/2010/main" val="21556766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66BB2-D939-068B-CFD2-3E6A29272D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7185" y="0"/>
            <a:ext cx="4177630" cy="1070333"/>
          </a:xfrm>
        </p:spPr>
        <p:txBody>
          <a:bodyPr>
            <a:normAutofit/>
          </a:bodyPr>
          <a:lstStyle/>
          <a:p>
            <a:pPr marL="571500" indent="-571500">
              <a:buFont typeface="Wingdings" panose="05000000000000000000" pitchFamily="2" charset="2"/>
              <a:buChar char="§"/>
            </a:pPr>
            <a:r>
              <a:rPr lang="en-IN" sz="4000" b="1" u="sng" dirty="0"/>
              <a:t>GOOGLE BARD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F3EA5F1-F74A-FF2B-0E62-6C75976CC1D3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283" y="2071396"/>
            <a:ext cx="6475444" cy="4599992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C3FA5E-2CA8-CE3A-A0BE-1F6A1B8D245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086599" y="4657319"/>
            <a:ext cx="3979507" cy="1070333"/>
          </a:xfrm>
        </p:spPr>
        <p:txBody>
          <a:bodyPr/>
          <a:lstStyle/>
          <a:p>
            <a:pPr marL="0" indent="0">
              <a:buNone/>
            </a:pPr>
            <a:r>
              <a:rPr lang="en-IN" b="1" u="sng" dirty="0">
                <a:solidFill>
                  <a:schemeClr val="accent5"/>
                </a:solidFill>
              </a:rPr>
              <a:t>INPUT</a:t>
            </a:r>
          </a:p>
          <a:p>
            <a:pPr marL="0" indent="0">
              <a:buNone/>
            </a:pPr>
            <a:r>
              <a:rPr lang="en-IN" sz="1800" cap="none" dirty="0"/>
              <a:t>Write a Monday motivation post.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3574DC-035A-14B7-8F9D-A8E89997CB9F}"/>
              </a:ext>
            </a:extLst>
          </p:cNvPr>
          <p:cNvSpPr txBox="1"/>
          <p:nvPr/>
        </p:nvSpPr>
        <p:spPr>
          <a:xfrm>
            <a:off x="242599" y="1558213"/>
            <a:ext cx="21273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u="sng" dirty="0">
                <a:solidFill>
                  <a:schemeClr val="accent5"/>
                </a:solidFill>
              </a:rPr>
              <a:t>OUTPUT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11C12D-2AD6-0FEB-493C-1941CE0902DD}"/>
              </a:ext>
            </a:extLst>
          </p:cNvPr>
          <p:cNvSpPr txBox="1"/>
          <p:nvPr/>
        </p:nvSpPr>
        <p:spPr>
          <a:xfrm flipH="1">
            <a:off x="6882880" y="1342294"/>
            <a:ext cx="506652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i="1" dirty="0">
                <a:solidFill>
                  <a:schemeClr val="accent2">
                    <a:lumMod val="75000"/>
                  </a:schemeClr>
                </a:solidFill>
                <a:effectLst/>
                <a:latin typeface="Arial Narrow" panose="020B0606020202030204" pitchFamily="34" charset="0"/>
              </a:rPr>
              <a:t>Google Bard is a large language model (LLM) chatbot developed by Google AI. Bard is trained on a massive dataset of text and code, and can generate text, translate languages, write different kinds of creative content, and answer your questions in an informative way.</a:t>
            </a:r>
            <a:endParaRPr lang="en-IN" sz="2400" i="1" dirty="0">
              <a:solidFill>
                <a:schemeClr val="accent2">
                  <a:lumMod val="75000"/>
                </a:schemeClr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5279470"/>
      </p:ext>
    </p:extLst>
  </p:cSld>
  <p:clrMapOvr>
    <a:masterClrMapping/>
  </p:clrMapOvr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Droplet</Template>
  <TotalTime>711</TotalTime>
  <Words>930</Words>
  <Application>Microsoft Office PowerPoint</Application>
  <PresentationFormat>Widescreen</PresentationFormat>
  <Paragraphs>125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8" baseType="lpstr">
      <vt:lpstr>Algerian</vt:lpstr>
      <vt:lpstr>Arial</vt:lpstr>
      <vt:lpstr>Arial Narrow</vt:lpstr>
      <vt:lpstr>Berlin Sans FB</vt:lpstr>
      <vt:lpstr>Tw Cen MT</vt:lpstr>
      <vt:lpstr>Wingdings</vt:lpstr>
      <vt:lpstr>Droplet</vt:lpstr>
      <vt:lpstr>LIST OF ARTIFICIAL INTELLIGENCE TOOLS</vt:lpstr>
      <vt:lpstr>ARTIFICIAL INTELLIGENCE VIDEO GENERATORS  AND EDITORS</vt:lpstr>
      <vt:lpstr>FLIKI</vt:lpstr>
      <vt:lpstr>powtooN</vt:lpstr>
      <vt:lpstr>ARTIFICIAL INTELLIGENCE IMAGE AND ART  GENERATORS AND EDITORS</vt:lpstr>
      <vt:lpstr>DALL-E2</vt:lpstr>
      <vt:lpstr>DREAMSTUDIO</vt:lpstr>
      <vt:lpstr>ARTIFICIAL INTELLIGENCE CONTENT CREATION AND WRITNG TOOLS AND  TEXT GENERATORS</vt:lpstr>
      <vt:lpstr>GOOGLE BARD</vt:lpstr>
      <vt:lpstr>COPY.AI</vt:lpstr>
      <vt:lpstr>ARTIFICIAL INTELLIGENCE  MUSIC GENERATORS</vt:lpstr>
      <vt:lpstr>BOOMY</vt:lpstr>
      <vt:lpstr>LOUDLY</vt:lpstr>
      <vt:lpstr>ARTIFICIAL INTELLIGENCE avatar generators AND FACE GENERATORS</vt:lpstr>
      <vt:lpstr>FOTOR</vt:lpstr>
      <vt:lpstr>Face swapper</vt:lpstr>
      <vt:lpstr>Artificial intelligence painting and drawing tools</vt:lpstr>
      <vt:lpstr>CRAIYON</vt:lpstr>
      <vt:lpstr>DEEPDREAM GENERATOR</vt:lpstr>
      <vt:lpstr>ARTIFICIAL INTELLIGENCE AUDIO GENERATORS</vt:lpstr>
      <vt:lpstr>MURF</vt:lpstr>
      <vt:lpstr>LALAL.AI</vt:lpstr>
      <vt:lpstr>ARTIFICIAL INTELLIGENCE DESIGN TOOLS</vt:lpstr>
      <vt:lpstr>Font joy</vt:lpstr>
      <vt:lpstr>jitter</vt:lpstr>
      <vt:lpstr>Artificial intelligence business tools</vt:lpstr>
      <vt:lpstr>namelix</vt:lpstr>
      <vt:lpstr>timely</vt:lpstr>
      <vt:lpstr>Artificial intelligence research tools</vt:lpstr>
      <vt:lpstr>elicit</vt:lpstr>
      <vt:lpstr>Wizdom.ai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LIST OF ARTIFICIAL INTELLIGENCE TOOLS</dc:title>
  <dc:creator>RISHABH SHARMA</dc:creator>
  <cp:lastModifiedBy>RISHABH SHARMA</cp:lastModifiedBy>
  <cp:revision>2</cp:revision>
  <dcterms:created xsi:type="dcterms:W3CDTF">2023-09-17T10:11:00Z</dcterms:created>
  <dcterms:modified xsi:type="dcterms:W3CDTF">2023-09-17T22:02:52Z</dcterms:modified>
</cp:coreProperties>
</file>